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slideMasters/slideMaster290.xml" ContentType="application/vnd.openxmlformats-officedocument.presentationml.slideMaster+xml"/>
  <Override PartName="/ppt/slides/slide290.xml" ContentType="application/vnd.openxmlformats-officedocument.presentationml.slide+xml"/>
  <Override PartName="/ppt/slideMasters/slideMaster291.xml" ContentType="application/vnd.openxmlformats-officedocument.presentationml.slideMaster+xml"/>
  <Override PartName="/ppt/slides/slide291.xml" ContentType="application/vnd.openxmlformats-officedocument.presentationml.slide+xml"/>
  <Override PartName="/ppt/slideMasters/slideMaster292.xml" ContentType="application/vnd.openxmlformats-officedocument.presentationml.slideMaster+xml"/>
  <Override PartName="/ppt/slides/slide292.xml" ContentType="application/vnd.openxmlformats-officedocument.presentationml.slide+xml"/>
  <Override PartName="/ppt/slideMasters/slideMaster293.xml" ContentType="application/vnd.openxmlformats-officedocument.presentationml.slideMaster+xml"/>
  <Override PartName="/ppt/slides/slide293.xml" ContentType="application/vnd.openxmlformats-officedocument.presentationml.slide+xml"/>
  <Override PartName="/ppt/slideMasters/slideMaster294.xml" ContentType="application/vnd.openxmlformats-officedocument.presentationml.slideMaster+xml"/>
  <Override PartName="/ppt/slides/slide294.xml" ContentType="application/vnd.openxmlformats-officedocument.presentationml.slide+xml"/>
  <Override PartName="/ppt/slideMasters/slideMaster295.xml" ContentType="application/vnd.openxmlformats-officedocument.presentationml.slideMaster+xml"/>
  <Override PartName="/ppt/slides/slide295.xml" ContentType="application/vnd.openxmlformats-officedocument.presentationml.slide+xml"/>
  <Override PartName="/ppt/slideMasters/slideMaster296.xml" ContentType="application/vnd.openxmlformats-officedocument.presentationml.slideMaster+xml"/>
  <Override PartName="/ppt/slides/slide296.xml" ContentType="application/vnd.openxmlformats-officedocument.presentationml.slide+xml"/>
  <Override PartName="/ppt/slideMasters/slideMaster297.xml" ContentType="application/vnd.openxmlformats-officedocument.presentationml.slideMaster+xml"/>
  <Override PartName="/ppt/slides/slide297.xml" ContentType="application/vnd.openxmlformats-officedocument.presentationml.slide+xml"/>
  <Override PartName="/ppt/slideMasters/slideMaster298.xml" ContentType="application/vnd.openxmlformats-officedocument.presentationml.slideMaster+xml"/>
  <Override PartName="/ppt/slides/slide298.xml" ContentType="application/vnd.openxmlformats-officedocument.presentationml.slide+xml"/>
  <Override PartName="/ppt/slideMasters/slideMaster299.xml" ContentType="application/vnd.openxmlformats-officedocument.presentationml.slideMaster+xml"/>
  <Override PartName="/ppt/slides/slide299.xml" ContentType="application/vnd.openxmlformats-officedocument.presentationml.slide+xml"/>
  <Override PartName="/ppt/slideMasters/slideMaster300.xml" ContentType="application/vnd.openxmlformats-officedocument.presentationml.slideMaster+xml"/>
  <Override PartName="/ppt/slides/slide300.xml" ContentType="application/vnd.openxmlformats-officedocument.presentationml.slide+xml"/>
  <Override PartName="/ppt/slideMasters/slideMaster301.xml" ContentType="application/vnd.openxmlformats-officedocument.presentationml.slideMaster+xml"/>
  <Override PartName="/ppt/slides/slide301.xml" ContentType="application/vnd.openxmlformats-officedocument.presentationml.slide+xml"/>
  <Override PartName="/ppt/slideMasters/slideMaster302.xml" ContentType="application/vnd.openxmlformats-officedocument.presentationml.slideMaster+xml"/>
  <Override PartName="/ppt/slides/slide302.xml" ContentType="application/vnd.openxmlformats-officedocument.presentationml.slide+xml"/>
  <Override PartName="/ppt/slideMasters/slideMaster303.xml" ContentType="application/vnd.openxmlformats-officedocument.presentationml.slideMaster+xml"/>
  <Override PartName="/ppt/slides/slide303.xml" ContentType="application/vnd.openxmlformats-officedocument.presentationml.slide+xml"/>
  <Override PartName="/ppt/slideMasters/slideMaster304.xml" ContentType="application/vnd.openxmlformats-officedocument.presentationml.slideMaster+xml"/>
  <Override PartName="/ppt/slides/slide304.xml" ContentType="application/vnd.openxmlformats-officedocument.presentationml.slide+xml"/>
  <Override PartName="/ppt/slideMasters/slideMaster305.xml" ContentType="application/vnd.openxmlformats-officedocument.presentationml.slideMaster+xml"/>
  <Override PartName="/ppt/slides/slide305.xml" ContentType="application/vnd.openxmlformats-officedocument.presentationml.slide+xml"/>
  <Override PartName="/ppt/slideMasters/slideMaster306.xml" ContentType="application/vnd.openxmlformats-officedocument.presentationml.slideMaster+xml"/>
  <Override PartName="/ppt/slides/slide306.xml" ContentType="application/vnd.openxmlformats-officedocument.presentationml.slide+xml"/>
  <Override PartName="/ppt/slideMasters/slideMaster307.xml" ContentType="application/vnd.openxmlformats-officedocument.presentationml.slideMaster+xml"/>
  <Override PartName="/ppt/slides/slide307.xml" ContentType="application/vnd.openxmlformats-officedocument.presentationml.slide+xml"/>
  <Override PartName="/ppt/slideMasters/slideMaster308.xml" ContentType="application/vnd.openxmlformats-officedocument.presentationml.slideMaster+xml"/>
  <Override PartName="/ppt/slides/slide308.xml" ContentType="application/vnd.openxmlformats-officedocument.presentationml.slide+xml"/>
  <Override PartName="/ppt/slideMasters/slideMaster309.xml" ContentType="application/vnd.openxmlformats-officedocument.presentationml.slideMaster+xml"/>
  <Override PartName="/ppt/slides/slide309.xml" ContentType="application/vnd.openxmlformats-officedocument.presentationml.slide+xml"/>
  <Override PartName="/ppt/slideMasters/slideMaster310.xml" ContentType="application/vnd.openxmlformats-officedocument.presentationml.slideMaster+xml"/>
  <Override PartName="/ppt/slides/slide310.xml" ContentType="application/vnd.openxmlformats-officedocument.presentationml.slide+xml"/>
  <Override PartName="/ppt/slideMasters/slideMaster311.xml" ContentType="application/vnd.openxmlformats-officedocument.presentationml.slideMaster+xml"/>
  <Override PartName="/ppt/slides/slide311.xml" ContentType="application/vnd.openxmlformats-officedocument.presentationml.slide+xml"/>
  <Override PartName="/ppt/slideMasters/slideMaster312.xml" ContentType="application/vnd.openxmlformats-officedocument.presentationml.slideMaster+xml"/>
  <Override PartName="/ppt/slides/slide312.xml" ContentType="application/vnd.openxmlformats-officedocument.presentationml.slide+xml"/>
  <Override PartName="/ppt/slideMasters/slideMaster313.xml" ContentType="application/vnd.openxmlformats-officedocument.presentationml.slideMaster+xml"/>
  <Override PartName="/ppt/slides/slide313.xml" ContentType="application/vnd.openxmlformats-officedocument.presentationml.slide+xml"/>
  <Override PartName="/ppt/slideMasters/slideMaster314.xml" ContentType="application/vnd.openxmlformats-officedocument.presentationml.slideMaster+xml"/>
  <Override PartName="/ppt/slides/slide314.xml" ContentType="application/vnd.openxmlformats-officedocument.presentationml.slide+xml"/>
  <Override PartName="/ppt/slideMasters/slideMaster315.xml" ContentType="application/vnd.openxmlformats-officedocument.presentationml.slideMaster+xml"/>
  <Override PartName="/ppt/slides/slide315.xml" ContentType="application/vnd.openxmlformats-officedocument.presentationml.slide+xml"/>
  <Override PartName="/ppt/slideMasters/slideMaster316.xml" ContentType="application/vnd.openxmlformats-officedocument.presentationml.slideMaster+xml"/>
  <Override PartName="/ppt/slides/slide316.xml" ContentType="application/vnd.openxmlformats-officedocument.presentationml.slide+xml"/>
  <Override PartName="/ppt/slideMasters/slideMaster317.xml" ContentType="application/vnd.openxmlformats-officedocument.presentationml.slideMaster+xml"/>
  <Override PartName="/ppt/slides/slide317.xml" ContentType="application/vnd.openxmlformats-officedocument.presentationml.slide+xml"/>
  <Override PartName="/ppt/slideMasters/slideMaster318.xml" ContentType="application/vnd.openxmlformats-officedocument.presentationml.slideMaster+xml"/>
  <Override PartName="/ppt/slides/slide318.xml" ContentType="application/vnd.openxmlformats-officedocument.presentationml.slide+xml"/>
  <Override PartName="/ppt/slideMasters/slideMaster319.xml" ContentType="application/vnd.openxmlformats-officedocument.presentationml.slideMaster+xml"/>
  <Override PartName="/ppt/slides/slide319.xml" ContentType="application/vnd.openxmlformats-officedocument.presentationml.slide+xml"/>
  <Override PartName="/ppt/slideMasters/slideMaster320.xml" ContentType="application/vnd.openxmlformats-officedocument.presentationml.slideMaster+xml"/>
  <Override PartName="/ppt/slides/slide320.xml" ContentType="application/vnd.openxmlformats-officedocument.presentationml.slide+xml"/>
  <Override PartName="/ppt/slideMasters/slideMaster321.xml" ContentType="application/vnd.openxmlformats-officedocument.presentationml.slideMaster+xml"/>
  <Override PartName="/ppt/slides/slide321.xml" ContentType="application/vnd.openxmlformats-officedocument.presentationml.slide+xml"/>
  <Override PartName="/ppt/slideMasters/slideMaster322.xml" ContentType="application/vnd.openxmlformats-officedocument.presentationml.slideMaster+xml"/>
  <Override PartName="/ppt/slides/slide322.xml" ContentType="application/vnd.openxmlformats-officedocument.presentationml.slide+xml"/>
  <Override PartName="/ppt/slideMasters/slideMaster323.xml" ContentType="application/vnd.openxmlformats-officedocument.presentationml.slideMaster+xml"/>
  <Override PartName="/ppt/slides/slide323.xml" ContentType="application/vnd.openxmlformats-officedocument.presentationml.slide+xml"/>
  <Override PartName="/ppt/slideMasters/slideMaster324.xml" ContentType="application/vnd.openxmlformats-officedocument.presentationml.slideMaster+xml"/>
  <Override PartName="/ppt/slides/slide324.xml" ContentType="application/vnd.openxmlformats-officedocument.presentationml.slide+xml"/>
  <Override PartName="/ppt/slideMasters/slideMaster325.xml" ContentType="application/vnd.openxmlformats-officedocument.presentationml.slideMaster+xml"/>
  <Override PartName="/ppt/slides/slide325.xml" ContentType="application/vnd.openxmlformats-officedocument.presentationml.slide+xml"/>
  <Override PartName="/ppt/slideMasters/slideMaster326.xml" ContentType="application/vnd.openxmlformats-officedocument.presentationml.slideMaster+xml"/>
  <Override PartName="/ppt/slides/slide326.xml" ContentType="application/vnd.openxmlformats-officedocument.presentationml.slide+xml"/>
  <Override PartName="/ppt/slideMasters/slideMaster327.xml" ContentType="application/vnd.openxmlformats-officedocument.presentationml.slideMaster+xml"/>
  <Override PartName="/ppt/slides/slide327.xml" ContentType="application/vnd.openxmlformats-officedocument.presentationml.slide+xml"/>
  <Override PartName="/ppt/slideMasters/slideMaster328.xml" ContentType="application/vnd.openxmlformats-officedocument.presentationml.slideMaster+xml"/>
  <Override PartName="/ppt/slides/slide328.xml" ContentType="application/vnd.openxmlformats-officedocument.presentationml.slide+xml"/>
  <Override PartName="/ppt/slideMasters/slideMaster329.xml" ContentType="application/vnd.openxmlformats-officedocument.presentationml.slideMaster+xml"/>
  <Override PartName="/ppt/slides/slide329.xml" ContentType="application/vnd.openxmlformats-officedocument.presentationml.slide+xml"/>
  <Override PartName="/ppt/slideMasters/slideMaster330.xml" ContentType="application/vnd.openxmlformats-officedocument.presentationml.slideMaster+xml"/>
  <Override PartName="/ppt/slides/slide330.xml" ContentType="application/vnd.openxmlformats-officedocument.presentationml.slide+xml"/>
  <Override PartName="/ppt/slideMasters/slideMaster331.xml" ContentType="application/vnd.openxmlformats-officedocument.presentationml.slideMaster+xml"/>
  <Override PartName="/ppt/slides/slide331.xml" ContentType="application/vnd.openxmlformats-officedocument.presentationml.slide+xml"/>
  <Override PartName="/ppt/slideMasters/slideMaster332.xml" ContentType="application/vnd.openxmlformats-officedocument.presentationml.slideMaster+xml"/>
  <Override PartName="/ppt/slides/slide332.xml" ContentType="application/vnd.openxmlformats-officedocument.presentationml.slide+xml"/>
  <Override PartName="/ppt/slideMasters/slideMaster333.xml" ContentType="application/vnd.openxmlformats-officedocument.presentationml.slideMaster+xml"/>
  <Override PartName="/ppt/slides/slide333.xml" ContentType="application/vnd.openxmlformats-officedocument.presentationml.slide+xml"/>
  <Override PartName="/ppt/slideMasters/slideMaster334.xml" ContentType="application/vnd.openxmlformats-officedocument.presentationml.slideMaster+xml"/>
  <Override PartName="/ppt/slides/slide334.xml" ContentType="application/vnd.openxmlformats-officedocument.presentationml.slide+xml"/>
  <Override PartName="/ppt/slideMasters/slideMaster335.xml" ContentType="application/vnd.openxmlformats-officedocument.presentationml.slideMaster+xml"/>
  <Override PartName="/ppt/slides/slide335.xml" ContentType="application/vnd.openxmlformats-officedocument.presentationml.slide+xml"/>
  <Override PartName="/ppt/slideMasters/slideMaster336.xml" ContentType="application/vnd.openxmlformats-officedocument.presentationml.slideMaster+xml"/>
  <Override PartName="/ppt/slides/slide336.xml" ContentType="application/vnd.openxmlformats-officedocument.presentationml.slide+xml"/>
  <Override PartName="/ppt/slideMasters/slideMaster337.xml" ContentType="application/vnd.openxmlformats-officedocument.presentationml.slideMaster+xml"/>
  <Override PartName="/ppt/slides/slide337.xml" ContentType="application/vnd.openxmlformats-officedocument.presentationml.slide+xml"/>
  <Override PartName="/ppt/slideMasters/slideMaster338.xml" ContentType="application/vnd.openxmlformats-officedocument.presentationml.slideMaster+xml"/>
  <Override PartName="/ppt/slides/slide338.xml" ContentType="application/vnd.openxmlformats-officedocument.presentationml.slide+xml"/>
  <Override PartName="/ppt/slideMasters/slideMaster339.xml" ContentType="application/vnd.openxmlformats-officedocument.presentationml.slideMaster+xml"/>
  <Override PartName="/ppt/slides/slide339.xml" ContentType="application/vnd.openxmlformats-officedocument.presentationml.slide+xml"/>
  <Override PartName="/ppt/slideMasters/slideMaster340.xml" ContentType="application/vnd.openxmlformats-officedocument.presentationml.slideMaster+xml"/>
  <Override PartName="/ppt/slides/slide340.xml" ContentType="application/vnd.openxmlformats-officedocument.presentationml.slide+xml"/>
  <Override PartName="/ppt/slideMasters/slideMaster341.xml" ContentType="application/vnd.openxmlformats-officedocument.presentationml.slideMaster+xml"/>
  <Override PartName="/ppt/slides/slide341.xml" ContentType="application/vnd.openxmlformats-officedocument.presentationml.slide+xml"/>
  <Override PartName="/ppt/slideMasters/slideMaster342.xml" ContentType="application/vnd.openxmlformats-officedocument.presentationml.slideMaster+xml"/>
  <Override PartName="/ppt/slides/slide342.xml" ContentType="application/vnd.openxmlformats-officedocument.presentationml.slide+xml"/>
  <Override PartName="/ppt/slideMasters/slideMaster343.xml" ContentType="application/vnd.openxmlformats-officedocument.presentationml.slideMaster+xml"/>
  <Override PartName="/ppt/slides/slide343.xml" ContentType="application/vnd.openxmlformats-officedocument.presentationml.slide+xml"/>
  <Override PartName="/ppt/slideMasters/slideMaster344.xml" ContentType="application/vnd.openxmlformats-officedocument.presentationml.slideMaster+xml"/>
  <Override PartName="/ppt/slides/slide344.xml" ContentType="application/vnd.openxmlformats-officedocument.presentationml.slide+xml"/>
  <Override PartName="/ppt/slideMasters/slideMaster345.xml" ContentType="application/vnd.openxmlformats-officedocument.presentationml.slideMaster+xml"/>
  <Override PartName="/ppt/slides/slide345.xml" ContentType="application/vnd.openxmlformats-officedocument.presentationml.slide+xml"/>
  <Override PartName="/ppt/slideMasters/slideMaster346.xml" ContentType="application/vnd.openxmlformats-officedocument.presentationml.slideMaster+xml"/>
  <Override PartName="/ppt/slides/slide346.xml" ContentType="application/vnd.openxmlformats-officedocument.presentationml.slide+xml"/>
  <Override PartName="/ppt/slideMasters/slideMaster347.xml" ContentType="application/vnd.openxmlformats-officedocument.presentationml.slideMaster+xml"/>
  <Override PartName="/ppt/slides/slide347.xml" ContentType="application/vnd.openxmlformats-officedocument.presentationml.slide+xml"/>
  <Override PartName="/ppt/slideMasters/slideMaster348.xml" ContentType="application/vnd.openxmlformats-officedocument.presentationml.slideMaster+xml"/>
  <Override PartName="/ppt/slides/slide348.xml" ContentType="application/vnd.openxmlformats-officedocument.presentationml.slide+xml"/>
  <Override PartName="/ppt/slideMasters/slideMaster349.xml" ContentType="application/vnd.openxmlformats-officedocument.presentationml.slideMaster+xml"/>
  <Override PartName="/ppt/slides/slide349.xml" ContentType="application/vnd.openxmlformats-officedocument.presentationml.slide+xml"/>
  <Override PartName="/ppt/slideMasters/slideMaster350.xml" ContentType="application/vnd.openxmlformats-officedocument.presentationml.slideMaster+xml"/>
  <Override PartName="/ppt/slides/slide350.xml" ContentType="application/vnd.openxmlformats-officedocument.presentationml.slide+xml"/>
  <Override PartName="/ppt/slideMasters/slideMaster351.xml" ContentType="application/vnd.openxmlformats-officedocument.presentationml.slideMaster+xml"/>
  <Override PartName="/ppt/slides/slide351.xml" ContentType="application/vnd.openxmlformats-officedocument.presentationml.slide+xml"/>
  <Override PartName="/ppt/slideMasters/slideMaster352.xml" ContentType="application/vnd.openxmlformats-officedocument.presentationml.slideMaster+xml"/>
  <Override PartName="/ppt/slides/slide352.xml" ContentType="application/vnd.openxmlformats-officedocument.presentationml.slide+xml"/>
  <Override PartName="/ppt/slideMasters/slideMaster353.xml" ContentType="application/vnd.openxmlformats-officedocument.presentationml.slideMaster+xml"/>
  <Override PartName="/ppt/slides/slide353.xml" ContentType="application/vnd.openxmlformats-officedocument.presentationml.slide+xml"/>
  <Override PartName="/ppt/slideMasters/slideMaster354.xml" ContentType="application/vnd.openxmlformats-officedocument.presentationml.slideMaster+xml"/>
  <Override PartName="/ppt/slides/slide354.xml" ContentType="application/vnd.openxmlformats-officedocument.presentationml.slide+xml"/>
  <Override PartName="/ppt/slideMasters/slideMaster355.xml" ContentType="application/vnd.openxmlformats-officedocument.presentationml.slideMaster+xml"/>
  <Override PartName="/ppt/slides/slide355.xml" ContentType="application/vnd.openxmlformats-officedocument.presentationml.slide+xml"/>
  <Override PartName="/ppt/slideMasters/slideMaster356.xml" ContentType="application/vnd.openxmlformats-officedocument.presentationml.slideMaster+xml"/>
  <Override PartName="/ppt/slides/slide356.xml" ContentType="application/vnd.openxmlformats-officedocument.presentationml.slide+xml"/>
  <Override PartName="/ppt/slideMasters/slideMaster357.xml" ContentType="application/vnd.openxmlformats-officedocument.presentationml.slideMaster+xml"/>
  <Override PartName="/ppt/slides/slide357.xml" ContentType="application/vnd.openxmlformats-officedocument.presentationml.slide+xml"/>
  <Override PartName="/ppt/slideMasters/slideMaster358.xml" ContentType="application/vnd.openxmlformats-officedocument.presentationml.slideMaster+xml"/>
  <Override PartName="/ppt/slides/slide358.xml" ContentType="application/vnd.openxmlformats-officedocument.presentationml.slide+xml"/>
  <Override PartName="/ppt/slideMasters/slideMaster359.xml" ContentType="application/vnd.openxmlformats-officedocument.presentationml.slideMaster+xml"/>
  <Override PartName="/ppt/slides/slide359.xml" ContentType="application/vnd.openxmlformats-officedocument.presentationml.slide+xml"/>
  <Override PartName="/ppt/slideMasters/slideMaster360.xml" ContentType="application/vnd.openxmlformats-officedocument.presentationml.slideMaster+xml"/>
  <Override PartName="/ppt/slides/slide360.xml" ContentType="application/vnd.openxmlformats-officedocument.presentationml.slide+xml"/>
  <Override PartName="/ppt/slideMasters/slideMaster361.xml" ContentType="application/vnd.openxmlformats-officedocument.presentationml.slideMaster+xml"/>
  <Override PartName="/ppt/slides/slide361.xml" ContentType="application/vnd.openxmlformats-officedocument.presentationml.slide+xml"/>
  <Override PartName="/ppt/slideMasters/slideMaster362.xml" ContentType="application/vnd.openxmlformats-officedocument.presentationml.slideMaster+xml"/>
  <Override PartName="/ppt/slides/slide362.xml" ContentType="application/vnd.openxmlformats-officedocument.presentationml.slide+xml"/>
  <Override PartName="/ppt/slideMasters/slideMaster363.xml" ContentType="application/vnd.openxmlformats-officedocument.presentationml.slideMaster+xml"/>
  <Override PartName="/ppt/slides/slide363.xml" ContentType="application/vnd.openxmlformats-officedocument.presentationml.slide+xml"/>
  <Override PartName="/ppt/slideMasters/slideMaster364.xml" ContentType="application/vnd.openxmlformats-officedocument.presentationml.slideMaster+xml"/>
  <Override PartName="/ppt/slides/slide364.xml" ContentType="application/vnd.openxmlformats-officedocument.presentationml.slide+xml"/>
  <Override PartName="/ppt/slideMasters/slideMaster365.xml" ContentType="application/vnd.openxmlformats-officedocument.presentationml.slideMaster+xml"/>
  <Override PartName="/ppt/slides/slide365.xml" ContentType="application/vnd.openxmlformats-officedocument.presentationml.slide+xml"/>
  <Override PartName="/ppt/slideMasters/slideMaster366.xml" ContentType="application/vnd.openxmlformats-officedocument.presentationml.slideMaster+xml"/>
  <Override PartName="/ppt/slides/slide366.xml" ContentType="application/vnd.openxmlformats-officedocument.presentationml.slide+xml"/>
  <Override PartName="/ppt/slideMasters/slideMaster367.xml" ContentType="application/vnd.openxmlformats-officedocument.presentationml.slideMaster+xml"/>
  <Override PartName="/ppt/slides/slide367.xml" ContentType="application/vnd.openxmlformats-officedocument.presentationml.slide+xml"/>
  <Override PartName="/ppt/slideMasters/slideMaster368.xml" ContentType="application/vnd.openxmlformats-officedocument.presentationml.slideMaster+xml"/>
  <Override PartName="/ppt/slides/slide368.xml" ContentType="application/vnd.openxmlformats-officedocument.presentationml.slide+xml"/>
  <Override PartName="/ppt/slideMasters/slideMaster369.xml" ContentType="application/vnd.openxmlformats-officedocument.presentationml.slideMaster+xml"/>
  <Override PartName="/ppt/slides/slide369.xml" ContentType="application/vnd.openxmlformats-officedocument.presentationml.slide+xml"/>
  <Override PartName="/ppt/slideMasters/slideMaster370.xml" ContentType="application/vnd.openxmlformats-officedocument.presentationml.slideMaster+xml"/>
  <Override PartName="/ppt/slides/slide370.xml" ContentType="application/vnd.openxmlformats-officedocument.presentationml.slide+xml"/>
  <Override PartName="/ppt/slideMasters/slideMaster371.xml" ContentType="application/vnd.openxmlformats-officedocument.presentationml.slideMaster+xml"/>
  <Override PartName="/ppt/slides/slide371.xml" ContentType="application/vnd.openxmlformats-officedocument.presentationml.slide+xml"/>
  <Override PartName="/ppt/slideMasters/slideMaster372.xml" ContentType="application/vnd.openxmlformats-officedocument.presentationml.slideMaster+xml"/>
  <Override PartName="/ppt/slides/slide372.xml" ContentType="application/vnd.openxmlformats-officedocument.presentationml.slide+xml"/>
  <Override PartName="/ppt/slideMasters/slideMaster373.xml" ContentType="application/vnd.openxmlformats-officedocument.presentationml.slideMaster+xml"/>
  <Override PartName="/ppt/slides/slide373.xml" ContentType="application/vnd.openxmlformats-officedocument.presentationml.slide+xml"/>
  <Override PartName="/ppt/slideMasters/slideMaster374.xml" ContentType="application/vnd.openxmlformats-officedocument.presentationml.slideMaster+xml"/>
  <Override PartName="/ppt/slides/slide374.xml" ContentType="application/vnd.openxmlformats-officedocument.presentationml.slide+xml"/>
  <Override PartName="/ppt/slideMasters/slideMaster375.xml" ContentType="application/vnd.openxmlformats-officedocument.presentationml.slideMaster+xml"/>
  <Override PartName="/ppt/slides/slide375.xml" ContentType="application/vnd.openxmlformats-officedocument.presentationml.slide+xml"/>
  <Override PartName="/ppt/slideMasters/slideMaster376.xml" ContentType="application/vnd.openxmlformats-officedocument.presentationml.slideMaster+xml"/>
  <Override PartName="/ppt/slides/slide376.xml" ContentType="application/vnd.openxmlformats-officedocument.presentationml.slide+xml"/>
  <Override PartName="/ppt/slideMasters/slideMaster377.xml" ContentType="application/vnd.openxmlformats-officedocument.presentationml.slideMaster+xml"/>
  <Override PartName="/ppt/slides/slide377.xml" ContentType="application/vnd.openxmlformats-officedocument.presentationml.slide+xml"/>
  <Override PartName="/ppt/slideMasters/slideMaster378.xml" ContentType="application/vnd.openxmlformats-officedocument.presentationml.slideMaster+xml"/>
  <Override PartName="/ppt/slides/slide378.xml" ContentType="application/vnd.openxmlformats-officedocument.presentationml.slide+xml"/>
  <Override PartName="/ppt/slideMasters/slideMaster379.xml" ContentType="application/vnd.openxmlformats-officedocument.presentationml.slideMaster+xml"/>
  <Override PartName="/ppt/slides/slide379.xml" ContentType="application/vnd.openxmlformats-officedocument.presentationml.slide+xml"/>
  <Override PartName="/ppt/slideMasters/slideMaster380.xml" ContentType="application/vnd.openxmlformats-officedocument.presentationml.slideMaster+xml"/>
  <Override PartName="/ppt/slides/slide380.xml" ContentType="application/vnd.openxmlformats-officedocument.presentationml.slide+xml"/>
  <Override PartName="/ppt/slideMasters/slideMaster381.xml" ContentType="application/vnd.openxmlformats-officedocument.presentationml.slideMaster+xml"/>
  <Override PartName="/ppt/slides/slide381.xml" ContentType="application/vnd.openxmlformats-officedocument.presentationml.slide+xml"/>
  <Override PartName="/ppt/slideMasters/slideMaster382.xml" ContentType="application/vnd.openxmlformats-officedocument.presentationml.slideMaster+xml"/>
  <Override PartName="/ppt/slides/slide382.xml" ContentType="application/vnd.openxmlformats-officedocument.presentationml.slide+xml"/>
  <Override PartName="/ppt/slideMasters/slideMaster383.xml" ContentType="application/vnd.openxmlformats-officedocument.presentationml.slideMaster+xml"/>
  <Override PartName="/ppt/slides/slide383.xml" ContentType="application/vnd.openxmlformats-officedocument.presentationml.slide+xml"/>
  <Override PartName="/ppt/slideMasters/slideMaster384.xml" ContentType="application/vnd.openxmlformats-officedocument.presentationml.slideMaster+xml"/>
  <Override PartName="/ppt/slides/slide384.xml" ContentType="application/vnd.openxmlformats-officedocument.presentationml.slide+xml"/>
  <Override PartName="/ppt/slideMasters/slideMaster385.xml" ContentType="application/vnd.openxmlformats-officedocument.presentationml.slideMaster+xml"/>
  <Override PartName="/ppt/slides/slide385.xml" ContentType="application/vnd.openxmlformats-officedocument.presentationml.slide+xml"/>
  <Override PartName="/ppt/slideMasters/slideMaster386.xml" ContentType="application/vnd.openxmlformats-officedocument.presentationml.slideMaster+xml"/>
  <Override PartName="/ppt/slides/slide386.xml" ContentType="application/vnd.openxmlformats-officedocument.presentationml.slide+xml"/>
  <Override PartName="/ppt/slideMasters/slideMaster387.xml" ContentType="application/vnd.openxmlformats-officedocument.presentationml.slideMaster+xml"/>
  <Override PartName="/ppt/slides/slide387.xml" ContentType="application/vnd.openxmlformats-officedocument.presentationml.slide+xml"/>
  <Override PartName="/ppt/slideMasters/slideMaster388.xml" ContentType="application/vnd.openxmlformats-officedocument.presentationml.slideMaster+xml"/>
  <Override PartName="/ppt/slides/slide388.xml" ContentType="application/vnd.openxmlformats-officedocument.presentationml.slide+xml"/>
  <Override PartName="/ppt/slideMasters/slideMaster389.xml" ContentType="application/vnd.openxmlformats-officedocument.presentationml.slideMaster+xml"/>
  <Override PartName="/ppt/slides/slide389.xml" ContentType="application/vnd.openxmlformats-officedocument.presentationml.slide+xml"/>
  <Override PartName="/ppt/slideMasters/slideMaster390.xml" ContentType="application/vnd.openxmlformats-officedocument.presentationml.slideMaster+xml"/>
  <Override PartName="/ppt/slides/slide390.xml" ContentType="application/vnd.openxmlformats-officedocument.presentationml.slide+xml"/>
  <Override PartName="/ppt/slideMasters/slideMaster391.xml" ContentType="application/vnd.openxmlformats-officedocument.presentationml.slideMaster+xml"/>
  <Override PartName="/ppt/slides/slide391.xml" ContentType="application/vnd.openxmlformats-officedocument.presentationml.slide+xml"/>
  <Override PartName="/ppt/slideMasters/slideMaster392.xml" ContentType="application/vnd.openxmlformats-officedocument.presentationml.slideMaster+xml"/>
  <Override PartName="/ppt/slides/slide392.xml" ContentType="application/vnd.openxmlformats-officedocument.presentationml.slide+xml"/>
  <Override PartName="/ppt/slideMasters/slideMaster393.xml" ContentType="application/vnd.openxmlformats-officedocument.presentationml.slideMaster+xml"/>
  <Override PartName="/ppt/slides/slide393.xml" ContentType="application/vnd.openxmlformats-officedocument.presentationml.slide+xml"/>
  <Override PartName="/ppt/slideMasters/slideMaster394.xml" ContentType="application/vnd.openxmlformats-officedocument.presentationml.slideMaster+xml"/>
  <Override PartName="/ppt/slides/slide394.xml" ContentType="application/vnd.openxmlformats-officedocument.presentationml.slide+xml"/>
  <Override PartName="/ppt/slideMasters/slideMaster395.xml" ContentType="application/vnd.openxmlformats-officedocument.presentationml.slideMaster+xml"/>
  <Override PartName="/ppt/slides/slide395.xml" ContentType="application/vnd.openxmlformats-officedocument.presentationml.slide+xml"/>
  <Override PartName="/ppt/slideMasters/slideMaster396.xml" ContentType="application/vnd.openxmlformats-officedocument.presentationml.slideMaster+xml"/>
  <Override PartName="/ppt/slides/slide396.xml" ContentType="application/vnd.openxmlformats-officedocument.presentationml.slide+xml"/>
  <Override PartName="/ppt/slideMasters/slideMaster397.xml" ContentType="application/vnd.openxmlformats-officedocument.presentationml.slideMaster+xml"/>
  <Override PartName="/ppt/slides/slide397.xml" ContentType="application/vnd.openxmlformats-officedocument.presentationml.slide+xml"/>
  <Override PartName="/ppt/slideMasters/slideMaster398.xml" ContentType="application/vnd.openxmlformats-officedocument.presentationml.slideMaster+xml"/>
  <Override PartName="/ppt/slides/slide398.xml" ContentType="application/vnd.openxmlformats-officedocument.presentationml.slide+xml"/>
  <Override PartName="/ppt/slideMasters/slideMaster399.xml" ContentType="application/vnd.openxmlformats-officedocument.presentationml.slideMaster+xml"/>
  <Override PartName="/ppt/slides/slide399.xml" ContentType="application/vnd.openxmlformats-officedocument.presentationml.slide+xml"/>
  <Override PartName="/ppt/slideMasters/slideMaster400.xml" ContentType="application/vnd.openxmlformats-officedocument.presentationml.slideMaster+xml"/>
  <Override PartName="/ppt/slides/slide400.xml" ContentType="application/vnd.openxmlformats-officedocument.presentationml.slide+xml"/>
  <Override PartName="/ppt/slideMasters/slideMaster401.xml" ContentType="application/vnd.openxmlformats-officedocument.presentationml.slideMaster+xml"/>
  <Override PartName="/ppt/slides/slide401.xml" ContentType="application/vnd.openxmlformats-officedocument.presentationml.slide+xml"/>
  <Override PartName="/ppt/slideMasters/slideMaster402.xml" ContentType="application/vnd.openxmlformats-officedocument.presentationml.slideMaster+xml"/>
  <Override PartName="/ppt/slides/slide402.xml" ContentType="application/vnd.openxmlformats-officedocument.presentationml.slide+xml"/>
  <Override PartName="/ppt/slideMasters/slideMaster403.xml" ContentType="application/vnd.openxmlformats-officedocument.presentationml.slideMaster+xml"/>
  <Override PartName="/ppt/slides/slide403.xml" ContentType="application/vnd.openxmlformats-officedocument.presentationml.slide+xml"/>
  <Override PartName="/ppt/slideMasters/slideMaster404.xml" ContentType="application/vnd.openxmlformats-officedocument.presentationml.slideMaster+xml"/>
  <Override PartName="/ppt/slides/slide404.xml" ContentType="application/vnd.openxmlformats-officedocument.presentationml.slide+xml"/>
  <Override PartName="/ppt/slideMasters/slideMaster405.xml" ContentType="application/vnd.openxmlformats-officedocument.presentationml.slideMaster+xml"/>
  <Override PartName="/ppt/slides/slide405.xml" ContentType="application/vnd.openxmlformats-officedocument.presentationml.slide+xml"/>
  <Override PartName="/ppt/slideMasters/slideMaster406.xml" ContentType="application/vnd.openxmlformats-officedocument.presentationml.slideMaster+xml"/>
  <Override PartName="/ppt/slides/slide406.xml" ContentType="application/vnd.openxmlformats-officedocument.presentationml.slide+xml"/>
  <Override PartName="/ppt/slideMasters/slideMaster407.xml" ContentType="application/vnd.openxmlformats-officedocument.presentationml.slideMaster+xml"/>
  <Override PartName="/ppt/slides/slide407.xml" ContentType="application/vnd.openxmlformats-officedocument.presentationml.slide+xml"/>
  <Override PartName="/ppt/slideMasters/slideMaster408.xml" ContentType="application/vnd.openxmlformats-officedocument.presentationml.slideMaster+xml"/>
  <Override PartName="/ppt/slides/slide408.xml" ContentType="application/vnd.openxmlformats-officedocument.presentationml.slide+xml"/>
  <Override PartName="/ppt/slideMasters/slideMaster409.xml" ContentType="application/vnd.openxmlformats-officedocument.presentationml.slideMaster+xml"/>
  <Override PartName="/ppt/slides/slide409.xml" ContentType="application/vnd.openxmlformats-officedocument.presentationml.slide+xml"/>
  <Override PartName="/ppt/slideMasters/slideMaster410.xml" ContentType="application/vnd.openxmlformats-officedocument.presentationml.slideMaster+xml"/>
  <Override PartName="/ppt/slides/slide410.xml" ContentType="application/vnd.openxmlformats-officedocument.presentationml.slide+xml"/>
  <Override PartName="/ppt/slideMasters/slideMaster411.xml" ContentType="application/vnd.openxmlformats-officedocument.presentationml.slideMaster+xml"/>
  <Override PartName="/ppt/slides/slide411.xml" ContentType="application/vnd.openxmlformats-officedocument.presentationml.slide+xml"/>
  <Override PartName="/ppt/slideMasters/slideMaster412.xml" ContentType="application/vnd.openxmlformats-officedocument.presentationml.slideMaster+xml"/>
  <Override PartName="/ppt/slides/slide412.xml" ContentType="application/vnd.openxmlformats-officedocument.presentationml.slide+xml"/>
  <Override PartName="/ppt/slideMasters/slideMaster413.xml" ContentType="application/vnd.openxmlformats-officedocument.presentationml.slideMaster+xml"/>
  <Override PartName="/ppt/slides/slide413.xml" ContentType="application/vnd.openxmlformats-officedocument.presentationml.slide+xml"/>
  <Override PartName="/ppt/slideMasters/slideMaster414.xml" ContentType="application/vnd.openxmlformats-officedocument.presentationml.slideMaster+xml"/>
  <Override PartName="/ppt/slides/slide414.xml" ContentType="application/vnd.openxmlformats-officedocument.presentationml.slide+xml"/>
  <Override PartName="/ppt/slideMasters/slideMaster415.xml" ContentType="application/vnd.openxmlformats-officedocument.presentationml.slideMaster+xml"/>
  <Override PartName="/ppt/slides/slide415.xml" ContentType="application/vnd.openxmlformats-officedocument.presentationml.slide+xml"/>
  <Override PartName="/ppt/slideMasters/slideMaster416.xml" ContentType="application/vnd.openxmlformats-officedocument.presentationml.slideMaster+xml"/>
  <Override PartName="/ppt/slides/slide416.xml" ContentType="application/vnd.openxmlformats-officedocument.presentationml.slide+xml"/>
  <Override PartName="/ppt/slideMasters/slideMaster417.xml" ContentType="application/vnd.openxmlformats-officedocument.presentationml.slideMaster+xml"/>
  <Override PartName="/ppt/slides/slide417.xml" ContentType="application/vnd.openxmlformats-officedocument.presentationml.slide+xml"/>
  <Override PartName="/ppt/slideMasters/slideMaster418.xml" ContentType="application/vnd.openxmlformats-officedocument.presentationml.slideMaster+xml"/>
  <Override PartName="/ppt/slides/slide418.xml" ContentType="application/vnd.openxmlformats-officedocument.presentationml.slide+xml"/>
  <Override PartName="/ppt/slideMasters/slideMaster419.xml" ContentType="application/vnd.openxmlformats-officedocument.presentationml.slideMaster+xml"/>
  <Override PartName="/ppt/slides/slide419.xml" ContentType="application/vnd.openxmlformats-officedocument.presentationml.slide+xml"/>
  <Override PartName="/ppt/slideMasters/slideMaster420.xml" ContentType="application/vnd.openxmlformats-officedocument.presentationml.slideMaster+xml"/>
  <Override PartName="/ppt/slides/slide420.xml" ContentType="application/vnd.openxmlformats-officedocument.presentationml.slide+xml"/>
  <Override PartName="/ppt/slideMasters/slideMaster421.xml" ContentType="application/vnd.openxmlformats-officedocument.presentationml.slideMaster+xml"/>
  <Override PartName="/ppt/slides/slide421.xml" ContentType="application/vnd.openxmlformats-officedocument.presentationml.slide+xml"/>
  <Override PartName="/ppt/slideMasters/slideMaster422.xml" ContentType="application/vnd.openxmlformats-officedocument.presentationml.slideMaster+xml"/>
  <Override PartName="/ppt/slides/slide422.xml" ContentType="application/vnd.openxmlformats-officedocument.presentationml.slide+xml"/>
  <Override PartName="/ppt/slideMasters/slideMaster423.xml" ContentType="application/vnd.openxmlformats-officedocument.presentationml.slideMaster+xml"/>
  <Override PartName="/ppt/slides/slide423.xml" ContentType="application/vnd.openxmlformats-officedocument.presentationml.slide+xml"/>
  <Override PartName="/ppt/slideMasters/slideMaster424.xml" ContentType="application/vnd.openxmlformats-officedocument.presentationml.slideMaster+xml"/>
  <Override PartName="/ppt/slides/slide424.xml" ContentType="application/vnd.openxmlformats-officedocument.presentationml.slide+xml"/>
  <Override PartName="/ppt/slideMasters/slideMaster425.xml" ContentType="application/vnd.openxmlformats-officedocument.presentationml.slideMaster+xml"/>
  <Override PartName="/ppt/slides/slide425.xml" ContentType="application/vnd.openxmlformats-officedocument.presentationml.slide+xml"/>
  <Override PartName="/ppt/slideMasters/slideMaster426.xml" ContentType="application/vnd.openxmlformats-officedocument.presentationml.slideMaster+xml"/>
  <Override PartName="/ppt/slides/slide426.xml" ContentType="application/vnd.openxmlformats-officedocument.presentationml.slide+xml"/>
  <Override PartName="/ppt/slideMasters/slideMaster427.xml" ContentType="application/vnd.openxmlformats-officedocument.presentationml.slideMaster+xml"/>
  <Override PartName="/ppt/slides/slide427.xml" ContentType="application/vnd.openxmlformats-officedocument.presentationml.slide+xml"/>
  <Override PartName="/ppt/slideMasters/slideMaster428.xml" ContentType="application/vnd.openxmlformats-officedocument.presentationml.slideMaster+xml"/>
  <Override PartName="/ppt/slides/slide428.xml" ContentType="application/vnd.openxmlformats-officedocument.presentationml.slide+xml"/>
  <Override PartName="/ppt/slideMasters/slideMaster429.xml" ContentType="application/vnd.openxmlformats-officedocument.presentationml.slideMaster+xml"/>
  <Override PartName="/ppt/slides/slide429.xml" ContentType="application/vnd.openxmlformats-officedocument.presentationml.slide+xml"/>
  <Override PartName="/ppt/slideMasters/slideMaster430.xml" ContentType="application/vnd.openxmlformats-officedocument.presentationml.slideMaster+xml"/>
  <Override PartName="/ppt/slides/slide430.xml" ContentType="application/vnd.openxmlformats-officedocument.presentationml.slide+xml"/>
  <Override PartName="/ppt/slideMasters/slideMaster431.xml" ContentType="application/vnd.openxmlformats-officedocument.presentationml.slideMaster+xml"/>
  <Override PartName="/ppt/slides/slide431.xml" ContentType="application/vnd.openxmlformats-officedocument.presentationml.slide+xml"/>
  <Override PartName="/ppt/slideMasters/slideMaster432.xml" ContentType="application/vnd.openxmlformats-officedocument.presentationml.slideMaster+xml"/>
  <Override PartName="/ppt/slides/slide432.xml" ContentType="application/vnd.openxmlformats-officedocument.presentationml.slide+xml"/>
  <Override PartName="/ppt/slideMasters/slideMaster433.xml" ContentType="application/vnd.openxmlformats-officedocument.presentationml.slideMaster+xml"/>
  <Override PartName="/ppt/slides/slide433.xml" ContentType="application/vnd.openxmlformats-officedocument.presentationml.slide+xml"/>
  <Override PartName="/ppt/slideMasters/slideMaster434.xml" ContentType="application/vnd.openxmlformats-officedocument.presentationml.slideMaster+xml"/>
  <Override PartName="/ppt/slides/slide434.xml" ContentType="application/vnd.openxmlformats-officedocument.presentationml.slide+xml"/>
  <Override PartName="/ppt/slideMasters/slideMaster435.xml" ContentType="application/vnd.openxmlformats-officedocument.presentationml.slideMaster+xml"/>
  <Override PartName="/ppt/slides/slide435.xml" ContentType="application/vnd.openxmlformats-officedocument.presentationml.slide+xml"/>
  <Override PartName="/ppt/slideMasters/slideMaster436.xml" ContentType="application/vnd.openxmlformats-officedocument.presentationml.slideMaster+xml"/>
  <Override PartName="/ppt/slides/slide436.xml" ContentType="application/vnd.openxmlformats-officedocument.presentationml.slide+xml"/>
  <Override PartName="/ppt/slideMasters/slideMaster437.xml" ContentType="application/vnd.openxmlformats-officedocument.presentationml.slideMaster+xml"/>
  <Override PartName="/ppt/slides/slide437.xml" ContentType="application/vnd.openxmlformats-officedocument.presentationml.slide+xml"/>
  <Override PartName="/ppt/slideMasters/slideMaster438.xml" ContentType="application/vnd.openxmlformats-officedocument.presentationml.slideMaster+xml"/>
  <Override PartName="/ppt/slides/slide438.xml" ContentType="application/vnd.openxmlformats-officedocument.presentationml.slide+xml"/>
  <Override PartName="/ppt/slideMasters/slideMaster439.xml" ContentType="application/vnd.openxmlformats-officedocument.presentationml.slideMaster+xml"/>
  <Override PartName="/ppt/slides/slide439.xml" ContentType="application/vnd.openxmlformats-officedocument.presentationml.slide+xml"/>
  <Override PartName="/ppt/slideMasters/slideMaster440.xml" ContentType="application/vnd.openxmlformats-officedocument.presentationml.slideMaster+xml"/>
  <Override PartName="/ppt/slides/slide440.xml" ContentType="application/vnd.openxmlformats-officedocument.presentationml.slide+xml"/>
  <Override PartName="/ppt/slideMasters/slideMaster441.xml" ContentType="application/vnd.openxmlformats-officedocument.presentationml.slideMaster+xml"/>
  <Override PartName="/ppt/slides/slide441.xml" ContentType="application/vnd.openxmlformats-officedocument.presentationml.slide+xml"/>
  <Override PartName="/ppt/slideMasters/slideMaster442.xml" ContentType="application/vnd.openxmlformats-officedocument.presentationml.slideMaster+xml"/>
  <Override PartName="/ppt/slides/slide442.xml" ContentType="application/vnd.openxmlformats-officedocument.presentationml.slide+xml"/>
  <Override PartName="/ppt/slideMasters/slideMaster443.xml" ContentType="application/vnd.openxmlformats-officedocument.presentationml.slideMaster+xml"/>
  <Override PartName="/ppt/slides/slide443.xml" ContentType="application/vnd.openxmlformats-officedocument.presentationml.slide+xml"/>
  <Override PartName="/ppt/slideMasters/slideMaster444.xml" ContentType="application/vnd.openxmlformats-officedocument.presentationml.slideMaster+xml"/>
  <Override PartName="/ppt/slides/slide444.xml" ContentType="application/vnd.openxmlformats-officedocument.presentationml.slide+xml"/>
  <Override PartName="/ppt/slideMasters/slideMaster445.xml" ContentType="application/vnd.openxmlformats-officedocument.presentationml.slideMaster+xml"/>
  <Override PartName="/ppt/slides/slide445.xml" ContentType="application/vnd.openxmlformats-officedocument.presentationml.slide+xml"/>
  <Override PartName="/ppt/slideMasters/slideMaster446.xml" ContentType="application/vnd.openxmlformats-officedocument.presentationml.slideMaster+xml"/>
  <Override PartName="/ppt/slides/slide446.xml" ContentType="application/vnd.openxmlformats-officedocument.presentationml.slide+xml"/>
  <Override PartName="/ppt/slideMasters/slideMaster447.xml" ContentType="application/vnd.openxmlformats-officedocument.presentationml.slideMaster+xml"/>
  <Override PartName="/ppt/slides/slide447.xml" ContentType="application/vnd.openxmlformats-officedocument.presentationml.slide+xml"/>
  <Override PartName="/ppt/slideMasters/slideMaster448.xml" ContentType="application/vnd.openxmlformats-officedocument.presentationml.slideMaster+xml"/>
  <Override PartName="/ppt/slides/slide448.xml" ContentType="application/vnd.openxmlformats-officedocument.presentationml.slide+xml"/>
  <Override PartName="/ppt/slideMasters/slideMaster449.xml" ContentType="application/vnd.openxmlformats-officedocument.presentationml.slideMaster+xml"/>
  <Override PartName="/ppt/slides/slide449.xml" ContentType="application/vnd.openxmlformats-officedocument.presentationml.slide+xml"/>
  <Override PartName="/ppt/slideMasters/slideMaster450.xml" ContentType="application/vnd.openxmlformats-officedocument.presentationml.slideMaster+xml"/>
  <Override PartName="/ppt/slides/slide450.xml" ContentType="application/vnd.openxmlformats-officedocument.presentationml.slide+xml"/>
  <Override PartName="/ppt/slideMasters/slideMaster451.xml" ContentType="application/vnd.openxmlformats-officedocument.presentationml.slideMaster+xml"/>
  <Override PartName="/ppt/slides/slide451.xml" ContentType="application/vnd.openxmlformats-officedocument.presentationml.slide+xml"/>
  <Override PartName="/ppt/slideMasters/slideMaster452.xml" ContentType="application/vnd.openxmlformats-officedocument.presentationml.slideMaster+xml"/>
  <Override PartName="/ppt/slides/slide452.xml" ContentType="application/vnd.openxmlformats-officedocument.presentationml.slide+xml"/>
  <Override PartName="/ppt/slideMasters/slideMaster453.xml" ContentType="application/vnd.openxmlformats-officedocument.presentationml.slideMaster+xml"/>
  <Override PartName="/ppt/slides/slide453.xml" ContentType="application/vnd.openxmlformats-officedocument.presentationml.slide+xml"/>
  <Override PartName="/ppt/slideMasters/slideMaster454.xml" ContentType="application/vnd.openxmlformats-officedocument.presentationml.slideMaster+xml"/>
  <Override PartName="/ppt/slides/slide454.xml" ContentType="application/vnd.openxmlformats-officedocument.presentationml.slide+xml"/>
  <Override PartName="/ppt/slideMasters/slideMaster455.xml" ContentType="application/vnd.openxmlformats-officedocument.presentationml.slideMaster+xml"/>
  <Override PartName="/ppt/slides/slide455.xml" ContentType="application/vnd.openxmlformats-officedocument.presentationml.slide+xml"/>
  <Override PartName="/ppt/slideMasters/slideMaster456.xml" ContentType="application/vnd.openxmlformats-officedocument.presentationml.slideMaster+xml"/>
  <Override PartName="/ppt/slides/slide456.xml" ContentType="application/vnd.openxmlformats-officedocument.presentationml.slide+xml"/>
  <Override PartName="/ppt/slideMasters/slideMaster457.xml" ContentType="application/vnd.openxmlformats-officedocument.presentationml.slideMaster+xml"/>
  <Override PartName="/ppt/slides/slide457.xml" ContentType="application/vnd.openxmlformats-officedocument.presentationml.slide+xml"/>
  <Override PartName="/ppt/slideMasters/slideMaster458.xml" ContentType="application/vnd.openxmlformats-officedocument.presentationml.slideMaster+xml"/>
  <Override PartName="/ppt/slides/slide458.xml" ContentType="application/vnd.openxmlformats-officedocument.presentationml.slide+xml"/>
  <Override PartName="/ppt/slideMasters/slideMaster459.xml" ContentType="application/vnd.openxmlformats-officedocument.presentationml.slideMaster+xml"/>
  <Override PartName="/ppt/slides/slide459.xml" ContentType="application/vnd.openxmlformats-officedocument.presentationml.slide+xml"/>
  <Override PartName="/ppt/slideMasters/slideMaster460.xml" ContentType="application/vnd.openxmlformats-officedocument.presentationml.slideMaster+xml"/>
  <Override PartName="/ppt/slides/slide460.xml" ContentType="application/vnd.openxmlformats-officedocument.presentationml.slide+xml"/>
  <Override PartName="/ppt/slideMasters/slideMaster461.xml" ContentType="application/vnd.openxmlformats-officedocument.presentationml.slideMaster+xml"/>
  <Override PartName="/ppt/slides/slide461.xml" ContentType="application/vnd.openxmlformats-officedocument.presentationml.slide+xml"/>
  <Override PartName="/ppt/slideMasters/slideMaster462.xml" ContentType="application/vnd.openxmlformats-officedocument.presentationml.slideMaster+xml"/>
  <Override PartName="/ppt/slides/slide462.xml" ContentType="application/vnd.openxmlformats-officedocument.presentationml.slide+xml"/>
  <Override PartName="/ppt/slideMasters/slideMaster463.xml" ContentType="application/vnd.openxmlformats-officedocument.presentationml.slideMaster+xml"/>
  <Override PartName="/ppt/slides/slide463.xml" ContentType="application/vnd.openxmlformats-officedocument.presentationml.slide+xml"/>
  <Override PartName="/ppt/slideMasters/slideMaster464.xml" ContentType="application/vnd.openxmlformats-officedocument.presentationml.slideMaster+xml"/>
  <Override PartName="/ppt/slides/slide464.xml" ContentType="application/vnd.openxmlformats-officedocument.presentationml.slide+xml"/>
  <Override PartName="/ppt/slideMasters/slideMaster465.xml" ContentType="application/vnd.openxmlformats-officedocument.presentationml.slideMaster+xml"/>
  <Override PartName="/ppt/slides/slide465.xml" ContentType="application/vnd.openxmlformats-officedocument.presentationml.slide+xml"/>
  <Override PartName="/ppt/slideMasters/slideMaster466.xml" ContentType="application/vnd.openxmlformats-officedocument.presentationml.slideMaster+xml"/>
  <Override PartName="/ppt/slides/slide466.xml" ContentType="application/vnd.openxmlformats-officedocument.presentationml.slide+xml"/>
  <Override PartName="/ppt/slideMasters/slideMaster467.xml" ContentType="application/vnd.openxmlformats-officedocument.presentationml.slideMaster+xml"/>
  <Override PartName="/ppt/slides/slide467.xml" ContentType="application/vnd.openxmlformats-officedocument.presentationml.slide+xml"/>
  <Override PartName="/ppt/slideMasters/slideMaster468.xml" ContentType="application/vnd.openxmlformats-officedocument.presentationml.slideMaster+xml"/>
  <Override PartName="/ppt/slides/slide468.xml" ContentType="application/vnd.openxmlformats-officedocument.presentationml.slide+xml"/>
  <Override PartName="/ppt/slideMasters/slideMaster469.xml" ContentType="application/vnd.openxmlformats-officedocument.presentationml.slideMaster+xml"/>
  <Override PartName="/ppt/slides/slide469.xml" ContentType="application/vnd.openxmlformats-officedocument.presentationml.slide+xml"/>
  <Override PartName="/ppt/slideMasters/slideMaster470.xml" ContentType="application/vnd.openxmlformats-officedocument.presentationml.slideMaster+xml"/>
  <Override PartName="/ppt/slides/slide470.xml" ContentType="application/vnd.openxmlformats-officedocument.presentationml.slide+xml"/>
  <Override PartName="/ppt/slideMasters/slideMaster471.xml" ContentType="application/vnd.openxmlformats-officedocument.presentationml.slideMaster+xml"/>
  <Override PartName="/ppt/slides/slide471.xml" ContentType="application/vnd.openxmlformats-officedocument.presentationml.slide+xml"/>
  <Override PartName="/ppt/slideMasters/slideMaster472.xml" ContentType="application/vnd.openxmlformats-officedocument.presentationml.slideMaster+xml"/>
  <Override PartName="/ppt/slides/slide472.xml" ContentType="application/vnd.openxmlformats-officedocument.presentationml.slide+xml"/>
  <Override PartName="/ppt/slideMasters/slideMaster473.xml" ContentType="application/vnd.openxmlformats-officedocument.presentationml.slideMaster+xml"/>
  <Override PartName="/ppt/slides/slide473.xml" ContentType="application/vnd.openxmlformats-officedocument.presentationml.slide+xml"/>
  <Override PartName="/ppt/slideMasters/slideMaster474.xml" ContentType="application/vnd.openxmlformats-officedocument.presentationml.slideMaster+xml"/>
  <Override PartName="/ppt/slides/slide474.xml" ContentType="application/vnd.openxmlformats-officedocument.presentationml.slide+xml"/>
  <Override PartName="/ppt/slideMasters/slideMaster475.xml" ContentType="application/vnd.openxmlformats-officedocument.presentationml.slideMaster+xml"/>
  <Override PartName="/ppt/slides/slide475.xml" ContentType="application/vnd.openxmlformats-officedocument.presentationml.slide+xml"/>
  <Override PartName="/ppt/slideMasters/slideMaster476.xml" ContentType="application/vnd.openxmlformats-officedocument.presentationml.slideMaster+xml"/>
  <Override PartName="/ppt/slides/slide476.xml" ContentType="application/vnd.openxmlformats-officedocument.presentationml.slide+xml"/>
  <Override PartName="/ppt/slideMasters/slideMaster477.xml" ContentType="application/vnd.openxmlformats-officedocument.presentationml.slideMaster+xml"/>
  <Override PartName="/ppt/slides/slide477.xml" ContentType="application/vnd.openxmlformats-officedocument.presentationml.slide+xml"/>
  <Override PartName="/ppt/slideMasters/slideMaster478.xml" ContentType="application/vnd.openxmlformats-officedocument.presentationml.slideMaster+xml"/>
  <Override PartName="/ppt/slides/slide478.xml" ContentType="application/vnd.openxmlformats-officedocument.presentationml.slide+xml"/>
  <Override PartName="/ppt/slideMasters/slideMaster479.xml" ContentType="application/vnd.openxmlformats-officedocument.presentationml.slideMaster+xml"/>
  <Override PartName="/ppt/slides/slide479.xml" ContentType="application/vnd.openxmlformats-officedocument.presentationml.slide+xml"/>
  <Override PartName="/ppt/slideMasters/slideMaster480.xml" ContentType="application/vnd.openxmlformats-officedocument.presentationml.slideMaster+xml"/>
  <Override PartName="/ppt/slides/slide480.xml" ContentType="application/vnd.openxmlformats-officedocument.presentationml.slide+xml"/>
  <Override PartName="/ppt/slideMasters/slideMaster481.xml" ContentType="application/vnd.openxmlformats-officedocument.presentationml.slideMaster+xml"/>
  <Override PartName="/ppt/slides/slide481.xml" ContentType="application/vnd.openxmlformats-officedocument.presentationml.slide+xml"/>
  <Override PartName="/ppt/slideMasters/slideMaster482.xml" ContentType="application/vnd.openxmlformats-officedocument.presentationml.slideMaster+xml"/>
  <Override PartName="/ppt/slides/slide482.xml" ContentType="application/vnd.openxmlformats-officedocument.presentationml.slide+xml"/>
  <Override PartName="/ppt/slideMasters/slideMaster483.xml" ContentType="application/vnd.openxmlformats-officedocument.presentationml.slideMaster+xml"/>
  <Override PartName="/ppt/slides/slide483.xml" ContentType="application/vnd.openxmlformats-officedocument.presentationml.slide+xml"/>
  <Override PartName="/ppt/slideMasters/slideMaster484.xml" ContentType="application/vnd.openxmlformats-officedocument.presentationml.slideMaster+xml"/>
  <Override PartName="/ppt/slides/slide484.xml" ContentType="application/vnd.openxmlformats-officedocument.presentationml.slide+xml"/>
  <Override PartName="/ppt/slideMasters/slideMaster485.xml" ContentType="application/vnd.openxmlformats-officedocument.presentationml.slideMaster+xml"/>
  <Override PartName="/ppt/slides/slide485.xml" ContentType="application/vnd.openxmlformats-officedocument.presentationml.slide+xml"/>
  <Override PartName="/ppt/slideMasters/slideMaster486.xml" ContentType="application/vnd.openxmlformats-officedocument.presentationml.slideMaster+xml"/>
  <Override PartName="/ppt/slides/slide486.xml" ContentType="application/vnd.openxmlformats-officedocument.presentationml.slide+xml"/>
  <Override PartName="/ppt/slideMasters/slideMaster487.xml" ContentType="application/vnd.openxmlformats-officedocument.presentationml.slideMaster+xml"/>
  <Override PartName="/ppt/slides/slide487.xml" ContentType="application/vnd.openxmlformats-officedocument.presentationml.slide+xml"/>
  <Override PartName="/ppt/slideMasters/slideMaster488.xml" ContentType="application/vnd.openxmlformats-officedocument.presentationml.slideMaster+xml"/>
  <Override PartName="/ppt/slides/slide488.xml" ContentType="application/vnd.openxmlformats-officedocument.presentationml.slide+xml"/>
  <Override PartName="/ppt/slideMasters/slideMaster489.xml" ContentType="application/vnd.openxmlformats-officedocument.presentationml.slideMaster+xml"/>
  <Override PartName="/ppt/slides/slide489.xml" ContentType="application/vnd.openxmlformats-officedocument.presentationml.slide+xml"/>
  <Override PartName="/ppt/slideMasters/slideMaster490.xml" ContentType="application/vnd.openxmlformats-officedocument.presentationml.slideMaster+xml"/>
  <Override PartName="/ppt/slides/slide490.xml" ContentType="application/vnd.openxmlformats-officedocument.presentationml.slide+xml"/>
  <Override PartName="/ppt/slideMasters/slideMaster491.xml" ContentType="application/vnd.openxmlformats-officedocument.presentationml.slideMaster+xml"/>
  <Override PartName="/ppt/slides/slide491.xml" ContentType="application/vnd.openxmlformats-officedocument.presentationml.slide+xml"/>
  <Override PartName="/ppt/slideMasters/slideMaster492.xml" ContentType="application/vnd.openxmlformats-officedocument.presentationml.slideMaster+xml"/>
  <Override PartName="/ppt/slides/slide492.xml" ContentType="application/vnd.openxmlformats-officedocument.presentationml.slide+xml"/>
  <Override PartName="/ppt/slideMasters/slideMaster493.xml" ContentType="application/vnd.openxmlformats-officedocument.presentationml.slideMaster+xml"/>
  <Override PartName="/ppt/slides/slide493.xml" ContentType="application/vnd.openxmlformats-officedocument.presentationml.slide+xml"/>
  <Override PartName="/ppt/slideMasters/slideMaster494.xml" ContentType="application/vnd.openxmlformats-officedocument.presentationml.slideMaster+xml"/>
  <Override PartName="/ppt/slides/slide494.xml" ContentType="application/vnd.openxmlformats-officedocument.presentationml.slide+xml"/>
  <Override PartName="/ppt/slideMasters/slideMaster495.xml" ContentType="application/vnd.openxmlformats-officedocument.presentationml.slideMaster+xml"/>
  <Override PartName="/ppt/slides/slide495.xml" ContentType="application/vnd.openxmlformats-officedocument.presentationml.slide+xml"/>
  <Override PartName="/ppt/slideMasters/slideMaster496.xml" ContentType="application/vnd.openxmlformats-officedocument.presentationml.slideMaster+xml"/>
  <Override PartName="/ppt/slides/slide496.xml" ContentType="application/vnd.openxmlformats-officedocument.presentationml.slide+xml"/>
  <Override PartName="/ppt/slideMasters/slideMaster497.xml" ContentType="application/vnd.openxmlformats-officedocument.presentationml.slideMaster+xml"/>
  <Override PartName="/ppt/slides/slide497.xml" ContentType="application/vnd.openxmlformats-officedocument.presentationml.slide+xml"/>
  <Override PartName="/ppt/slideMasters/slideMaster498.xml" ContentType="application/vnd.openxmlformats-officedocument.presentationml.slideMaster+xml"/>
  <Override PartName="/ppt/slides/slide498.xml" ContentType="application/vnd.openxmlformats-officedocument.presentationml.slide+xml"/>
  <Override PartName="/ppt/slideMasters/slideMaster499.xml" ContentType="application/vnd.openxmlformats-officedocument.presentationml.slideMaster+xml"/>
  <Override PartName="/ppt/slides/slide499.xml" ContentType="application/vnd.openxmlformats-officedocument.presentationml.slide+xml"/>
  <Override PartName="/ppt/slideMasters/slideMaster500.xml" ContentType="application/vnd.openxmlformats-officedocument.presentationml.slideMaster+xml"/>
  <Override PartName="/ppt/slides/slide500.xml" ContentType="application/vnd.openxmlformats-officedocument.presentationml.slide+xml"/>
  <Override PartName="/ppt/slideMasters/slideMaster501.xml" ContentType="application/vnd.openxmlformats-officedocument.presentationml.slideMaster+xml"/>
  <Override PartName="/ppt/slides/slide501.xml" ContentType="application/vnd.openxmlformats-officedocument.presentationml.slide+xml"/>
  <Override PartName="/ppt/slideMasters/slideMaster502.xml" ContentType="application/vnd.openxmlformats-officedocument.presentationml.slideMaster+xml"/>
  <Override PartName="/ppt/slides/slide502.xml" ContentType="application/vnd.openxmlformats-officedocument.presentationml.slide+xml"/>
  <Override PartName="/ppt/slideMasters/slideMaster503.xml" ContentType="application/vnd.openxmlformats-officedocument.presentationml.slideMaster+xml"/>
  <Override PartName="/ppt/slides/slide503.xml" ContentType="application/vnd.openxmlformats-officedocument.presentationml.slide+xml"/>
  <Override PartName="/ppt/slideMasters/slideMaster504.xml" ContentType="application/vnd.openxmlformats-officedocument.presentationml.slideMaster+xml"/>
  <Override PartName="/ppt/slides/slide504.xml" ContentType="application/vnd.openxmlformats-officedocument.presentationml.slide+xml"/>
  <Override PartName="/ppt/slideMasters/slideMaster505.xml" ContentType="application/vnd.openxmlformats-officedocument.presentationml.slideMaster+xml"/>
  <Override PartName="/ppt/slides/slide505.xml" ContentType="application/vnd.openxmlformats-officedocument.presentationml.slide+xml"/>
  <Override PartName="/ppt/slideMasters/slideMaster506.xml" ContentType="application/vnd.openxmlformats-officedocument.presentationml.slideMaster+xml"/>
  <Override PartName="/ppt/slides/slide506.xml" ContentType="application/vnd.openxmlformats-officedocument.presentationml.slide+xml"/>
  <Override PartName="/ppt/slideMasters/slideMaster507.xml" ContentType="application/vnd.openxmlformats-officedocument.presentationml.slideMaster+xml"/>
  <Override PartName="/ppt/slides/slide507.xml" ContentType="application/vnd.openxmlformats-officedocument.presentationml.slide+xml"/>
  <Override PartName="/ppt/slideMasters/slideMaster508.xml" ContentType="application/vnd.openxmlformats-officedocument.presentationml.slideMaster+xml"/>
  <Override PartName="/ppt/slides/slide508.xml" ContentType="application/vnd.openxmlformats-officedocument.presentationml.slide+xml"/>
  <Override PartName="/ppt/slideMasters/slideMaster509.xml" ContentType="application/vnd.openxmlformats-officedocument.presentationml.slideMaster+xml"/>
  <Override PartName="/ppt/slides/slide509.xml" ContentType="application/vnd.openxmlformats-officedocument.presentationml.slide+xml"/>
  <Override PartName="/ppt/slideMasters/slideMaster510.xml" ContentType="application/vnd.openxmlformats-officedocument.presentationml.slideMaster+xml"/>
  <Override PartName="/ppt/slides/slide510.xml" ContentType="application/vnd.openxmlformats-officedocument.presentationml.slide+xml"/>
  <Override PartName="/ppt/slideMasters/slideMaster511.xml" ContentType="application/vnd.openxmlformats-officedocument.presentationml.slideMaster+xml"/>
  <Override PartName="/ppt/slides/slide511.xml" ContentType="application/vnd.openxmlformats-officedocument.presentationml.slide+xml"/>
  <Override PartName="/ppt/slideMasters/slideMaster512.xml" ContentType="application/vnd.openxmlformats-officedocument.presentationml.slideMaster+xml"/>
  <Override PartName="/ppt/slides/slide512.xml" ContentType="application/vnd.openxmlformats-officedocument.presentationml.slide+xml"/>
  <Override PartName="/ppt/slideMasters/slideMaster513.xml" ContentType="application/vnd.openxmlformats-officedocument.presentationml.slideMaster+xml"/>
  <Override PartName="/ppt/slides/slide513.xml" ContentType="application/vnd.openxmlformats-officedocument.presentationml.slide+xml"/>
  <Override PartName="/ppt/slideMasters/slideMaster514.xml" ContentType="application/vnd.openxmlformats-officedocument.presentationml.slideMaster+xml"/>
  <Override PartName="/ppt/slides/slide514.xml" ContentType="application/vnd.openxmlformats-officedocument.presentationml.slide+xml"/>
  <Override PartName="/ppt/slideMasters/slideMaster515.xml" ContentType="application/vnd.openxmlformats-officedocument.presentationml.slideMaster+xml"/>
  <Override PartName="/ppt/slides/slide515.xml" ContentType="application/vnd.openxmlformats-officedocument.presentationml.slide+xml"/>
  <Override PartName="/ppt/slideMasters/slideMaster516.xml" ContentType="application/vnd.openxmlformats-officedocument.presentationml.slideMaster+xml"/>
  <Override PartName="/ppt/slides/slide516.xml" ContentType="application/vnd.openxmlformats-officedocument.presentationml.slide+xml"/>
  <Override PartName="/ppt/slideMasters/slideMaster517.xml" ContentType="application/vnd.openxmlformats-officedocument.presentationml.slideMaster+xml"/>
  <Override PartName="/ppt/slides/slide517.xml" ContentType="application/vnd.openxmlformats-officedocument.presentationml.slide+xml"/>
  <Override PartName="/ppt/slideMasters/slideMaster518.xml" ContentType="application/vnd.openxmlformats-officedocument.presentationml.slideMaster+xml"/>
  <Override PartName="/ppt/slides/slide518.xml" ContentType="application/vnd.openxmlformats-officedocument.presentationml.slide+xml"/>
  <Override PartName="/ppt/slideMasters/slideMaster519.xml" ContentType="application/vnd.openxmlformats-officedocument.presentationml.slideMaster+xml"/>
  <Override PartName="/ppt/slides/slide519.xml" ContentType="application/vnd.openxmlformats-officedocument.presentationml.slide+xml"/>
  <Override PartName="/ppt/slideMasters/slideMaster520.xml" ContentType="application/vnd.openxmlformats-officedocument.presentationml.slideMaster+xml"/>
  <Override PartName="/ppt/slides/slide520.xml" ContentType="application/vnd.openxmlformats-officedocument.presentationml.slide+xml"/>
  <Override PartName="/ppt/slideMasters/slideMaster521.xml" ContentType="application/vnd.openxmlformats-officedocument.presentationml.slideMaster+xml"/>
  <Override PartName="/ppt/slides/slide521.xml" ContentType="application/vnd.openxmlformats-officedocument.presentationml.slide+xml"/>
  <Override PartName="/ppt/slideMasters/slideMaster522.xml" ContentType="application/vnd.openxmlformats-officedocument.presentationml.slideMaster+xml"/>
  <Override PartName="/ppt/slides/slide522.xml" ContentType="application/vnd.openxmlformats-officedocument.presentationml.slide+xml"/>
  <Override PartName="/ppt/slideMasters/slideMaster523.xml" ContentType="application/vnd.openxmlformats-officedocument.presentationml.slideMaster+xml"/>
  <Override PartName="/ppt/slides/slide523.xml" ContentType="application/vnd.openxmlformats-officedocument.presentationml.slide+xml"/>
  <Override PartName="/ppt/slideMasters/slideMaster524.xml" ContentType="application/vnd.openxmlformats-officedocument.presentationml.slideMaster+xml"/>
  <Override PartName="/ppt/slides/slide524.xml" ContentType="application/vnd.openxmlformats-officedocument.presentationml.slide+xml"/>
  <Override PartName="/ppt/slideMasters/slideMaster525.xml" ContentType="application/vnd.openxmlformats-officedocument.presentationml.slideMaster+xml"/>
  <Override PartName="/ppt/slides/slide525.xml" ContentType="application/vnd.openxmlformats-officedocument.presentationml.slide+xml"/>
  <Override PartName="/ppt/slideMasters/slideMaster526.xml" ContentType="application/vnd.openxmlformats-officedocument.presentationml.slideMaster+xml"/>
  <Override PartName="/ppt/slides/slide526.xml" ContentType="application/vnd.openxmlformats-officedocument.presentationml.slide+xml"/>
  <Override PartName="/ppt/slideMasters/slideMaster527.xml" ContentType="application/vnd.openxmlformats-officedocument.presentationml.slideMaster+xml"/>
  <Override PartName="/ppt/slides/slide527.xml" ContentType="application/vnd.openxmlformats-officedocument.presentationml.slide+xml"/>
  <Override PartName="/ppt/slideMasters/slideMaster528.xml" ContentType="application/vnd.openxmlformats-officedocument.presentationml.slideMaster+xml"/>
  <Override PartName="/ppt/slides/slide528.xml" ContentType="application/vnd.openxmlformats-officedocument.presentationml.slide+xml"/>
  <Override PartName="/ppt/slideMasters/slideMaster529.xml" ContentType="application/vnd.openxmlformats-officedocument.presentationml.slideMaster+xml"/>
  <Override PartName="/ppt/slides/slide529.xml" ContentType="application/vnd.openxmlformats-officedocument.presentationml.slide+xml"/>
  <Override PartName="/ppt/slideMasters/slideMaster530.xml" ContentType="application/vnd.openxmlformats-officedocument.presentationml.slideMaster+xml"/>
  <Override PartName="/ppt/slides/slide530.xml" ContentType="application/vnd.openxmlformats-officedocument.presentationml.slide+xml"/>
  <Override PartName="/ppt/slideMasters/slideMaster531.xml" ContentType="application/vnd.openxmlformats-officedocument.presentationml.slideMaster+xml"/>
  <Override PartName="/ppt/slides/slide531.xml" ContentType="application/vnd.openxmlformats-officedocument.presentationml.slide+xml"/>
  <Override PartName="/ppt/slideMasters/slideMaster532.xml" ContentType="application/vnd.openxmlformats-officedocument.presentationml.slideMaster+xml"/>
  <Override PartName="/ppt/slides/slide532.xml" ContentType="application/vnd.openxmlformats-officedocument.presentationml.slide+xml"/>
  <Override PartName="/ppt/slideMasters/slideMaster533.xml" ContentType="application/vnd.openxmlformats-officedocument.presentationml.slideMaster+xml"/>
  <Override PartName="/ppt/slides/slide533.xml" ContentType="application/vnd.openxmlformats-officedocument.presentationml.slide+xml"/>
  <Override PartName="/ppt/slideMasters/slideMaster534.xml" ContentType="application/vnd.openxmlformats-officedocument.presentationml.slideMaster+xml"/>
  <Override PartName="/ppt/slides/slide534.xml" ContentType="application/vnd.openxmlformats-officedocument.presentationml.slide+xml"/>
  <Override PartName="/ppt/slideMasters/slideMaster535.xml" ContentType="application/vnd.openxmlformats-officedocument.presentationml.slideMaster+xml"/>
  <Override PartName="/ppt/slides/slide535.xml" ContentType="application/vnd.openxmlformats-officedocument.presentationml.slide+xml"/>
  <Override PartName="/ppt/slideMasters/slideMaster536.xml" ContentType="application/vnd.openxmlformats-officedocument.presentationml.slideMaster+xml"/>
  <Override PartName="/ppt/slides/slide536.xml" ContentType="application/vnd.openxmlformats-officedocument.presentationml.slide+xml"/>
  <Override PartName="/ppt/slideMasters/slideMaster537.xml" ContentType="application/vnd.openxmlformats-officedocument.presentationml.slideMaster+xml"/>
  <Override PartName="/ppt/slides/slide537.xml" ContentType="application/vnd.openxmlformats-officedocument.presentationml.slide+xml"/>
  <Override PartName="/ppt/slideMasters/slideMaster538.xml" ContentType="application/vnd.openxmlformats-officedocument.presentationml.slideMaster+xml"/>
  <Override PartName="/ppt/slides/slide538.xml" ContentType="application/vnd.openxmlformats-officedocument.presentationml.slide+xml"/>
  <Override PartName="/ppt/slideMasters/slideMaster539.xml" ContentType="application/vnd.openxmlformats-officedocument.presentationml.slideMaster+xml"/>
  <Override PartName="/ppt/slides/slide539.xml" ContentType="application/vnd.openxmlformats-officedocument.presentationml.slide+xml"/>
  <Override PartName="/ppt/slideMasters/slideMaster540.xml" ContentType="application/vnd.openxmlformats-officedocument.presentationml.slideMaster+xml"/>
  <Override PartName="/ppt/slides/slide540.xml" ContentType="application/vnd.openxmlformats-officedocument.presentationml.slide+xml"/>
  <Override PartName="/ppt/slideMasters/slideMaster541.xml" ContentType="application/vnd.openxmlformats-officedocument.presentationml.slideMaster+xml"/>
  <Override PartName="/ppt/slides/slide541.xml" ContentType="application/vnd.openxmlformats-officedocument.presentationml.slide+xml"/>
  <Override PartName="/ppt/slideMasters/slideMaster542.xml" ContentType="application/vnd.openxmlformats-officedocument.presentationml.slideMaster+xml"/>
  <Override PartName="/ppt/slides/slide542.xml" ContentType="application/vnd.openxmlformats-officedocument.presentationml.slide+xml"/>
  <Override PartName="/ppt/slideMasters/slideMaster543.xml" ContentType="application/vnd.openxmlformats-officedocument.presentationml.slideMaster+xml"/>
  <Override PartName="/ppt/slides/slide543.xml" ContentType="application/vnd.openxmlformats-officedocument.presentationml.slide+xml"/>
  <Override PartName="/ppt/slideMasters/slideMaster544.xml" ContentType="application/vnd.openxmlformats-officedocument.presentationml.slideMaster+xml"/>
  <Override PartName="/ppt/slides/slide544.xml" ContentType="application/vnd.openxmlformats-officedocument.presentationml.slide+xml"/>
  <Override PartName="/ppt/slideMasters/slideMaster545.xml" ContentType="application/vnd.openxmlformats-officedocument.presentationml.slideMaster+xml"/>
  <Override PartName="/ppt/slides/slide545.xml" ContentType="application/vnd.openxmlformats-officedocument.presentationml.slide+xml"/>
  <Override PartName="/ppt/slideMasters/slideMaster546.xml" ContentType="application/vnd.openxmlformats-officedocument.presentationml.slideMaster+xml"/>
  <Override PartName="/ppt/slides/slide546.xml" ContentType="application/vnd.openxmlformats-officedocument.presentationml.slide+xml"/>
  <Override PartName="/ppt/slideMasters/slideMaster547.xml" ContentType="application/vnd.openxmlformats-officedocument.presentationml.slideMaster+xml"/>
  <Override PartName="/ppt/slides/slide547.xml" ContentType="application/vnd.openxmlformats-officedocument.presentationml.slide+xml"/>
  <Override PartName="/ppt/slideMasters/slideMaster548.xml" ContentType="application/vnd.openxmlformats-officedocument.presentationml.slideMaster+xml"/>
  <Override PartName="/ppt/slides/slide548.xml" ContentType="application/vnd.openxmlformats-officedocument.presentationml.slide+xml"/>
  <Override PartName="/ppt/slideMasters/slideMaster549.xml" ContentType="application/vnd.openxmlformats-officedocument.presentationml.slideMaster+xml"/>
  <Override PartName="/ppt/slides/slide549.xml" ContentType="application/vnd.openxmlformats-officedocument.presentationml.slide+xml"/>
  <Override PartName="/ppt/slideMasters/slideMaster550.xml" ContentType="application/vnd.openxmlformats-officedocument.presentationml.slideMaster+xml"/>
  <Override PartName="/ppt/slides/slide550.xml" ContentType="application/vnd.openxmlformats-officedocument.presentationml.slide+xml"/>
  <Override PartName="/ppt/slideMasters/slideMaster551.xml" ContentType="application/vnd.openxmlformats-officedocument.presentationml.slideMaster+xml"/>
  <Override PartName="/ppt/slides/slide551.xml" ContentType="application/vnd.openxmlformats-officedocument.presentationml.slide+xml"/>
  <Override PartName="/ppt/slideMasters/slideMaster552.xml" ContentType="application/vnd.openxmlformats-officedocument.presentationml.slideMaster+xml"/>
  <Override PartName="/ppt/slides/slide552.xml" ContentType="application/vnd.openxmlformats-officedocument.presentationml.slide+xml"/>
  <Override PartName="/ppt/slideMasters/slideMaster553.xml" ContentType="application/vnd.openxmlformats-officedocument.presentationml.slideMaster+xml"/>
  <Override PartName="/ppt/slides/slide553.xml" ContentType="application/vnd.openxmlformats-officedocument.presentationml.slide+xml"/>
  <Override PartName="/ppt/slideMasters/slideMaster554.xml" ContentType="application/vnd.openxmlformats-officedocument.presentationml.slideMaster+xml"/>
  <Override PartName="/ppt/slides/slide554.xml" ContentType="application/vnd.openxmlformats-officedocument.presentationml.slide+xml"/>
  <Override PartName="/ppt/slideMasters/slideMaster555.xml" ContentType="application/vnd.openxmlformats-officedocument.presentationml.slideMaster+xml"/>
  <Override PartName="/ppt/slides/slide555.xml" ContentType="application/vnd.openxmlformats-officedocument.presentationml.slide+xml"/>
  <Override PartName="/ppt/slideMasters/slideMaster556.xml" ContentType="application/vnd.openxmlformats-officedocument.presentationml.slideMaster+xml"/>
  <Override PartName="/ppt/slides/slide556.xml" ContentType="application/vnd.openxmlformats-officedocument.presentationml.slide+xml"/>
  <Override PartName="/ppt/slideMasters/slideMaster557.xml" ContentType="application/vnd.openxmlformats-officedocument.presentationml.slideMaster+xml"/>
  <Override PartName="/ppt/slides/slide557.xml" ContentType="application/vnd.openxmlformats-officedocument.presentationml.slide+xml"/>
  <Override PartName="/ppt/slideMasters/slideMaster558.xml" ContentType="application/vnd.openxmlformats-officedocument.presentationml.slideMaster+xml"/>
  <Override PartName="/ppt/slides/slide558.xml" ContentType="application/vnd.openxmlformats-officedocument.presentationml.slide+xml"/>
  <Override PartName="/ppt/slideMasters/slideMaster559.xml" ContentType="application/vnd.openxmlformats-officedocument.presentationml.slideMaster+xml"/>
  <Override PartName="/ppt/slides/slide559.xml" ContentType="application/vnd.openxmlformats-officedocument.presentationml.slide+xml"/>
  <Override PartName="/ppt/slideMasters/slideMaster560.xml" ContentType="application/vnd.openxmlformats-officedocument.presentationml.slideMaster+xml"/>
  <Override PartName="/ppt/slides/slide560.xml" ContentType="application/vnd.openxmlformats-officedocument.presentationml.slide+xml"/>
  <Override PartName="/ppt/slideMasters/slideMaster561.xml" ContentType="application/vnd.openxmlformats-officedocument.presentationml.slideMaster+xml"/>
  <Override PartName="/ppt/slides/slide561.xml" ContentType="application/vnd.openxmlformats-officedocument.presentationml.slide+xml"/>
  <Override PartName="/ppt/slideMasters/slideMaster562.xml" ContentType="application/vnd.openxmlformats-officedocument.presentationml.slideMaster+xml"/>
  <Override PartName="/ppt/slides/slide562.xml" ContentType="application/vnd.openxmlformats-officedocument.presentationml.slide+xml"/>
  <Override PartName="/ppt/slideMasters/slideMaster563.xml" ContentType="application/vnd.openxmlformats-officedocument.presentationml.slideMaster+xml"/>
  <Override PartName="/ppt/slides/slide563.xml" ContentType="application/vnd.openxmlformats-officedocument.presentationml.slide+xml"/>
  <Override PartName="/ppt/slideMasters/slideMaster564.xml" ContentType="application/vnd.openxmlformats-officedocument.presentationml.slideMaster+xml"/>
  <Override PartName="/ppt/slides/slide564.xml" ContentType="application/vnd.openxmlformats-officedocument.presentationml.slide+xml"/>
  <Override PartName="/ppt/slideMasters/slideMaster565.xml" ContentType="application/vnd.openxmlformats-officedocument.presentationml.slideMaster+xml"/>
  <Override PartName="/ppt/slides/slide565.xml" ContentType="application/vnd.openxmlformats-officedocument.presentationml.slide+xml"/>
  <Override PartName="/ppt/slideMasters/slideMaster566.xml" ContentType="application/vnd.openxmlformats-officedocument.presentationml.slideMaster+xml"/>
  <Override PartName="/ppt/slides/slide566.xml" ContentType="application/vnd.openxmlformats-officedocument.presentationml.slide+xml"/>
  <Override PartName="/ppt/slideMasters/slideMaster567.xml" ContentType="application/vnd.openxmlformats-officedocument.presentationml.slideMaster+xml"/>
  <Override PartName="/ppt/slides/slide567.xml" ContentType="application/vnd.openxmlformats-officedocument.presentationml.slide+xml"/>
  <Override PartName="/ppt/slideMasters/slideMaster568.xml" ContentType="application/vnd.openxmlformats-officedocument.presentationml.slideMaster+xml"/>
  <Override PartName="/ppt/slides/slide568.xml" ContentType="application/vnd.openxmlformats-officedocument.presentationml.slide+xml"/>
  <Override PartName="/ppt/slideMasters/slideMaster569.xml" ContentType="application/vnd.openxmlformats-officedocument.presentationml.slideMaster+xml"/>
  <Override PartName="/ppt/slides/slide569.xml" ContentType="application/vnd.openxmlformats-officedocument.presentationml.slide+xml"/>
  <Override PartName="/ppt/slideMasters/slideMaster570.xml" ContentType="application/vnd.openxmlformats-officedocument.presentationml.slideMaster+xml"/>
  <Override PartName="/ppt/slides/slide570.xml" ContentType="application/vnd.openxmlformats-officedocument.presentationml.slide+xml"/>
  <Override PartName="/ppt/slideMasters/slideMaster571.xml" ContentType="application/vnd.openxmlformats-officedocument.presentationml.slideMaster+xml"/>
  <Override PartName="/ppt/slides/slide571.xml" ContentType="application/vnd.openxmlformats-officedocument.presentationml.slide+xml"/>
  <Override PartName="/ppt/slideMasters/slideMaster572.xml" ContentType="application/vnd.openxmlformats-officedocument.presentationml.slideMaster+xml"/>
  <Override PartName="/ppt/slides/slide572.xml" ContentType="application/vnd.openxmlformats-officedocument.presentationml.slide+xml"/>
  <Override PartName="/ppt/slideMasters/slideMaster573.xml" ContentType="application/vnd.openxmlformats-officedocument.presentationml.slideMaster+xml"/>
  <Override PartName="/ppt/slides/slide573.xml" ContentType="application/vnd.openxmlformats-officedocument.presentationml.slide+xml"/>
  <Override PartName="/ppt/slideMasters/slideMaster574.xml" ContentType="application/vnd.openxmlformats-officedocument.presentationml.slideMaster+xml"/>
  <Override PartName="/ppt/slides/slide574.xml" ContentType="application/vnd.openxmlformats-officedocument.presentationml.slide+xml"/>
  <Override PartName="/ppt/slideMasters/slideMaster575.xml" ContentType="application/vnd.openxmlformats-officedocument.presentationml.slideMaster+xml"/>
  <Override PartName="/ppt/slides/slide575.xml" ContentType="application/vnd.openxmlformats-officedocument.presentationml.slide+xml"/>
  <Override PartName="/ppt/slideMasters/slideMaster576.xml" ContentType="application/vnd.openxmlformats-officedocument.presentationml.slideMaster+xml"/>
  <Override PartName="/ppt/slides/slide576.xml" ContentType="application/vnd.openxmlformats-officedocument.presentationml.slide+xml"/>
  <Override PartName="/ppt/slideMasters/slideMaster577.xml" ContentType="application/vnd.openxmlformats-officedocument.presentationml.slideMaster+xml"/>
  <Override PartName="/ppt/slides/slide577.xml" ContentType="application/vnd.openxmlformats-officedocument.presentationml.slide+xml"/>
  <Override PartName="/ppt/slideMasters/slideMaster578.xml" ContentType="application/vnd.openxmlformats-officedocument.presentationml.slideMaster+xml"/>
  <Override PartName="/ppt/slides/slide578.xml" ContentType="application/vnd.openxmlformats-officedocument.presentationml.slide+xml"/>
  <Override PartName="/ppt/slideMasters/slideMaster579.xml" ContentType="application/vnd.openxmlformats-officedocument.presentationml.slideMaster+xml"/>
  <Override PartName="/ppt/slides/slide579.xml" ContentType="application/vnd.openxmlformats-officedocument.presentationml.slide+xml"/>
  <Override PartName="/ppt/slideMasters/slideMaster580.xml" ContentType="application/vnd.openxmlformats-officedocument.presentationml.slideMaster+xml"/>
  <Override PartName="/ppt/slides/slide580.xml" ContentType="application/vnd.openxmlformats-officedocument.presentationml.slide+xml"/>
  <Override PartName="/ppt/slideMasters/slideMaster581.xml" ContentType="application/vnd.openxmlformats-officedocument.presentationml.slideMaster+xml"/>
  <Override PartName="/ppt/slides/slide581.xml" ContentType="application/vnd.openxmlformats-officedocument.presentationml.slide+xml"/>
  <Override PartName="/ppt/slideMasters/slideMaster582.xml" ContentType="application/vnd.openxmlformats-officedocument.presentationml.slideMaster+xml"/>
  <Override PartName="/ppt/slides/slide582.xml" ContentType="application/vnd.openxmlformats-officedocument.presentationml.slide+xml"/>
  <Override PartName="/ppt/slideMasters/slideMaster583.xml" ContentType="application/vnd.openxmlformats-officedocument.presentationml.slideMaster+xml"/>
  <Override PartName="/ppt/slides/slide583.xml" ContentType="application/vnd.openxmlformats-officedocument.presentationml.slide+xml"/>
  <Override PartName="/ppt/slideMasters/slideMaster584.xml" ContentType="application/vnd.openxmlformats-officedocument.presentationml.slideMaster+xml"/>
  <Override PartName="/ppt/slides/slide584.xml" ContentType="application/vnd.openxmlformats-officedocument.presentationml.slide+xml"/>
  <Override PartName="/ppt/slideMasters/slideMaster585.xml" ContentType="application/vnd.openxmlformats-officedocument.presentationml.slideMaster+xml"/>
  <Override PartName="/ppt/slides/slide585.xml" ContentType="application/vnd.openxmlformats-officedocument.presentationml.slide+xml"/>
  <Override PartName="/ppt/slideMasters/slideMaster586.xml" ContentType="application/vnd.openxmlformats-officedocument.presentationml.slideMaster+xml"/>
  <Override PartName="/ppt/slides/slide586.xml" ContentType="application/vnd.openxmlformats-officedocument.presentationml.slide+xml"/>
  <Override PartName="/ppt/slideMasters/slideMaster587.xml" ContentType="application/vnd.openxmlformats-officedocument.presentationml.slideMaster+xml"/>
  <Override PartName="/ppt/slides/slide587.xml" ContentType="application/vnd.openxmlformats-officedocument.presentationml.slide+xml"/>
  <Override PartName="/ppt/slideMasters/slideMaster588.xml" ContentType="application/vnd.openxmlformats-officedocument.presentationml.slideMaster+xml"/>
  <Override PartName="/ppt/slides/slide588.xml" ContentType="application/vnd.openxmlformats-officedocument.presentationml.slide+xml"/>
  <Override PartName="/ppt/slideMasters/slideMaster589.xml" ContentType="application/vnd.openxmlformats-officedocument.presentationml.slideMaster+xml"/>
  <Override PartName="/ppt/slides/slide589.xml" ContentType="application/vnd.openxmlformats-officedocument.presentationml.slide+xml"/>
  <Override PartName="/ppt/slideMasters/slideMaster590.xml" ContentType="application/vnd.openxmlformats-officedocument.presentationml.slideMaster+xml"/>
  <Override PartName="/ppt/slides/slide590.xml" ContentType="application/vnd.openxmlformats-officedocument.presentationml.slide+xml"/>
  <Override PartName="/ppt/slideMasters/slideMaster591.xml" ContentType="application/vnd.openxmlformats-officedocument.presentationml.slideMaster+xml"/>
  <Override PartName="/ppt/slides/slide591.xml" ContentType="application/vnd.openxmlformats-officedocument.presentationml.slide+xml"/>
  <Override PartName="/ppt/slideMasters/slideMaster592.xml" ContentType="application/vnd.openxmlformats-officedocument.presentationml.slideMaster+xml"/>
  <Override PartName="/ppt/slides/slide592.xml" ContentType="application/vnd.openxmlformats-officedocument.presentationml.slide+xml"/>
  <Override PartName="/ppt/slideMasters/slideMaster593.xml" ContentType="application/vnd.openxmlformats-officedocument.presentationml.slideMaster+xml"/>
  <Override PartName="/ppt/slides/slide593.xml" ContentType="application/vnd.openxmlformats-officedocument.presentationml.slide+xml"/>
  <Override PartName="/ppt/slideMasters/slideMaster594.xml" ContentType="application/vnd.openxmlformats-officedocument.presentationml.slideMaster+xml"/>
  <Override PartName="/ppt/slides/slide594.xml" ContentType="application/vnd.openxmlformats-officedocument.presentationml.slide+xml"/>
  <Override PartName="/ppt/slideMasters/slideMaster595.xml" ContentType="application/vnd.openxmlformats-officedocument.presentationml.slideMaster+xml"/>
  <Override PartName="/ppt/slides/slide595.xml" ContentType="application/vnd.openxmlformats-officedocument.presentationml.slide+xml"/>
  <Override PartName="/ppt/slideMasters/slideMaster596.xml" ContentType="application/vnd.openxmlformats-officedocument.presentationml.slideMaster+xml"/>
  <Override PartName="/ppt/slides/slide596.xml" ContentType="application/vnd.openxmlformats-officedocument.presentationml.slide+xml"/>
  <Override PartName="/ppt/slideMasters/slideMaster597.xml" ContentType="application/vnd.openxmlformats-officedocument.presentationml.slideMaster+xml"/>
  <Override PartName="/ppt/slides/slide597.xml" ContentType="application/vnd.openxmlformats-officedocument.presentationml.slide+xml"/>
  <Override PartName="/ppt/slideMasters/slideMaster598.xml" ContentType="application/vnd.openxmlformats-officedocument.presentationml.slideMaster+xml"/>
  <Override PartName="/ppt/slides/slide598.xml" ContentType="application/vnd.openxmlformats-officedocument.presentationml.slide+xml"/>
  <Override PartName="/ppt/slideMasters/slideMaster599.xml" ContentType="application/vnd.openxmlformats-officedocument.presentationml.slideMaster+xml"/>
  <Override PartName="/ppt/slides/slide599.xml" ContentType="application/vnd.openxmlformats-officedocument.presentationml.slide+xml"/>
  <Override PartName="/ppt/slideMasters/slideMaster600.xml" ContentType="application/vnd.openxmlformats-officedocument.presentationml.slideMaster+xml"/>
  <Override PartName="/ppt/slides/slide600.xml" ContentType="application/vnd.openxmlformats-officedocument.presentationml.slide+xml"/>
  <Override PartName="/ppt/slideMasters/slideMaster601.xml" ContentType="application/vnd.openxmlformats-officedocument.presentationml.slideMaster+xml"/>
  <Override PartName="/ppt/slides/slide601.xml" ContentType="application/vnd.openxmlformats-officedocument.presentationml.slide+xml"/>
  <Override PartName="/ppt/slideMasters/slideMaster602.xml" ContentType="application/vnd.openxmlformats-officedocument.presentationml.slideMaster+xml"/>
  <Override PartName="/ppt/slides/slide602.xml" ContentType="application/vnd.openxmlformats-officedocument.presentationml.slide+xml"/>
  <Override PartName="/ppt/slideMasters/slideMaster603.xml" ContentType="application/vnd.openxmlformats-officedocument.presentationml.slideMaster+xml"/>
  <Override PartName="/ppt/slides/slide603.xml" ContentType="application/vnd.openxmlformats-officedocument.presentationml.slide+xml"/>
  <Override PartName="/ppt/slideMasters/slideMaster604.xml" ContentType="application/vnd.openxmlformats-officedocument.presentationml.slideMaster+xml"/>
  <Override PartName="/ppt/slides/slide604.xml" ContentType="application/vnd.openxmlformats-officedocument.presentationml.slide+xml"/>
  <Override PartName="/ppt/slideMasters/slideMaster605.xml" ContentType="application/vnd.openxmlformats-officedocument.presentationml.slideMaster+xml"/>
  <Override PartName="/ppt/slides/slide605.xml" ContentType="application/vnd.openxmlformats-officedocument.presentationml.slide+xml"/>
  <Override PartName="/ppt/slideMasters/slideMaster606.xml" ContentType="application/vnd.openxmlformats-officedocument.presentationml.slideMaster+xml"/>
  <Override PartName="/ppt/slides/slide606.xml" ContentType="application/vnd.openxmlformats-officedocument.presentationml.slide+xml"/>
  <Override PartName="/ppt/slideMasters/slideMaster607.xml" ContentType="application/vnd.openxmlformats-officedocument.presentationml.slideMaster+xml"/>
  <Override PartName="/ppt/slides/slide607.xml" ContentType="application/vnd.openxmlformats-officedocument.presentationml.slide+xml"/>
  <Override PartName="/ppt/slideMasters/slideMaster608.xml" ContentType="application/vnd.openxmlformats-officedocument.presentationml.slideMaster+xml"/>
  <Override PartName="/ppt/slides/slide608.xml" ContentType="application/vnd.openxmlformats-officedocument.presentationml.slide+xml"/>
  <Override PartName="/ppt/slideMasters/slideMaster609.xml" ContentType="application/vnd.openxmlformats-officedocument.presentationml.slideMaster+xml"/>
  <Override PartName="/ppt/slides/slide609.xml" ContentType="application/vnd.openxmlformats-officedocument.presentationml.slide+xml"/>
  <Override PartName="/ppt/slideMasters/slideMaster610.xml" ContentType="application/vnd.openxmlformats-officedocument.presentationml.slideMaster+xml"/>
  <Override PartName="/ppt/slides/slide610.xml" ContentType="application/vnd.openxmlformats-officedocument.presentationml.slide+xml"/>
  <Override PartName="/ppt/slideMasters/slideMaster611.xml" ContentType="application/vnd.openxmlformats-officedocument.presentationml.slideMaster+xml"/>
  <Override PartName="/ppt/slides/slide6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notesSlides/notesSlide371.xml" ContentType="application/vnd.openxmlformats-officedocument.presentationml.notesSlide+xml"/>
  <Override PartName="/ppt/notesSlides/notesSlide372.xml" ContentType="application/vnd.openxmlformats-officedocument.presentationml.notesSlide+xml"/>
  <Override PartName="/ppt/notesSlides/notesSlide373.xml" ContentType="application/vnd.openxmlformats-officedocument.presentationml.notesSlide+xml"/>
  <Override PartName="/ppt/notesSlides/notesSlide374.xml" ContentType="application/vnd.openxmlformats-officedocument.presentationml.notesSlide+xml"/>
  <Override PartName="/ppt/notesSlides/notesSlide375.xml" ContentType="application/vnd.openxmlformats-officedocument.presentationml.notesSlide+xml"/>
  <Override PartName="/ppt/notesSlides/notesSlide376.xml" ContentType="application/vnd.openxmlformats-officedocument.presentationml.notesSlide+xml"/>
  <Override PartName="/ppt/notesSlides/notesSlide377.xml" ContentType="application/vnd.openxmlformats-officedocument.presentationml.notesSlide+xml"/>
  <Override PartName="/ppt/notesSlides/notesSlide378.xml" ContentType="application/vnd.openxmlformats-officedocument.presentationml.notesSlide+xml"/>
  <Override PartName="/ppt/notesSlides/notesSlide379.xml" ContentType="application/vnd.openxmlformats-officedocument.presentationml.notesSlide+xml"/>
  <Override PartName="/ppt/notesSlides/notesSlide380.xml" ContentType="application/vnd.openxmlformats-officedocument.presentationml.notesSlide+xml"/>
  <Override PartName="/ppt/notesSlides/notesSlide381.xml" ContentType="application/vnd.openxmlformats-officedocument.presentationml.notesSlide+xml"/>
  <Override PartName="/ppt/notesSlides/notesSlide382.xml" ContentType="application/vnd.openxmlformats-officedocument.presentationml.notesSlide+xml"/>
  <Override PartName="/ppt/notesSlides/notesSlide383.xml" ContentType="application/vnd.openxmlformats-officedocument.presentationml.notesSlide+xml"/>
  <Override PartName="/ppt/notesSlides/notesSlide384.xml" ContentType="application/vnd.openxmlformats-officedocument.presentationml.notesSlide+xml"/>
  <Override PartName="/ppt/notesSlides/notesSlide385.xml" ContentType="application/vnd.openxmlformats-officedocument.presentationml.notesSlide+xml"/>
  <Override PartName="/ppt/notesSlides/notesSlide386.xml" ContentType="application/vnd.openxmlformats-officedocument.presentationml.notesSlide+xml"/>
  <Override PartName="/ppt/notesSlides/notesSlide387.xml" ContentType="application/vnd.openxmlformats-officedocument.presentationml.notesSlide+xml"/>
  <Override PartName="/ppt/notesSlides/notesSlide388.xml" ContentType="application/vnd.openxmlformats-officedocument.presentationml.notesSlide+xml"/>
  <Override PartName="/ppt/notesSlides/notesSlide389.xml" ContentType="application/vnd.openxmlformats-officedocument.presentationml.notesSlide+xml"/>
  <Override PartName="/ppt/notesSlides/notesSlide390.xml" ContentType="application/vnd.openxmlformats-officedocument.presentationml.notesSlide+xml"/>
  <Override PartName="/ppt/notesSlides/notesSlide391.xml" ContentType="application/vnd.openxmlformats-officedocument.presentationml.notesSlide+xml"/>
  <Override PartName="/ppt/notesSlides/notesSlide392.xml" ContentType="application/vnd.openxmlformats-officedocument.presentationml.notesSlide+xml"/>
  <Override PartName="/ppt/notesSlides/notesSlide393.xml" ContentType="application/vnd.openxmlformats-officedocument.presentationml.notesSlide+xml"/>
  <Override PartName="/ppt/notesSlides/notesSlide394.xml" ContentType="application/vnd.openxmlformats-officedocument.presentationml.notesSlide+xml"/>
  <Override PartName="/ppt/notesSlides/notesSlide395.xml" ContentType="application/vnd.openxmlformats-officedocument.presentationml.notesSlide+xml"/>
  <Override PartName="/ppt/notesSlides/notesSlide396.xml" ContentType="application/vnd.openxmlformats-officedocument.presentationml.notesSlide+xml"/>
  <Override PartName="/ppt/notesSlides/notesSlide397.xml" ContentType="application/vnd.openxmlformats-officedocument.presentationml.notesSlide+xml"/>
  <Override PartName="/ppt/notesSlides/notesSlide398.xml" ContentType="application/vnd.openxmlformats-officedocument.presentationml.notesSlide+xml"/>
  <Override PartName="/ppt/notesSlides/notesSlide399.xml" ContentType="application/vnd.openxmlformats-officedocument.presentationml.notesSlide+xml"/>
  <Override PartName="/ppt/notesSlides/notesSlide400.xml" ContentType="application/vnd.openxmlformats-officedocument.presentationml.notesSlide+xml"/>
  <Override PartName="/ppt/notesSlides/notesSlide401.xml" ContentType="application/vnd.openxmlformats-officedocument.presentationml.notesSlide+xml"/>
  <Override PartName="/ppt/notesSlides/notesSlide402.xml" ContentType="application/vnd.openxmlformats-officedocument.presentationml.notesSlide+xml"/>
  <Override PartName="/ppt/notesSlides/notesSlide403.xml" ContentType="application/vnd.openxmlformats-officedocument.presentationml.notesSlide+xml"/>
  <Override PartName="/ppt/notesSlides/notesSlide404.xml" ContentType="application/vnd.openxmlformats-officedocument.presentationml.notesSlide+xml"/>
  <Override PartName="/ppt/notesSlides/notesSlide405.xml" ContentType="application/vnd.openxmlformats-officedocument.presentationml.notesSlide+xml"/>
  <Override PartName="/ppt/notesSlides/notesSlide406.xml" ContentType="application/vnd.openxmlformats-officedocument.presentationml.notesSlide+xml"/>
  <Override PartName="/ppt/notesSlides/notesSlide407.xml" ContentType="application/vnd.openxmlformats-officedocument.presentationml.notesSlide+xml"/>
  <Override PartName="/ppt/notesSlides/notesSlide408.xml" ContentType="application/vnd.openxmlformats-officedocument.presentationml.notesSlide+xml"/>
  <Override PartName="/ppt/notesSlides/notesSlide409.xml" ContentType="application/vnd.openxmlformats-officedocument.presentationml.notesSlide+xml"/>
  <Override PartName="/ppt/notesSlides/notesSlide410.xml" ContentType="application/vnd.openxmlformats-officedocument.presentationml.notesSlide+xml"/>
  <Override PartName="/ppt/notesSlides/notesSlide411.xml" ContentType="application/vnd.openxmlformats-officedocument.presentationml.notesSlide+xml"/>
  <Override PartName="/ppt/notesSlides/notesSlide412.xml" ContentType="application/vnd.openxmlformats-officedocument.presentationml.notesSlide+xml"/>
  <Override PartName="/ppt/notesSlides/notesSlide413.xml" ContentType="application/vnd.openxmlformats-officedocument.presentationml.notesSlide+xml"/>
  <Override PartName="/ppt/notesSlides/notesSlide414.xml" ContentType="application/vnd.openxmlformats-officedocument.presentationml.notesSlide+xml"/>
  <Override PartName="/ppt/notesSlides/notesSlide415.xml" ContentType="application/vnd.openxmlformats-officedocument.presentationml.notesSlide+xml"/>
  <Override PartName="/ppt/notesSlides/notesSlide416.xml" ContentType="application/vnd.openxmlformats-officedocument.presentationml.notesSlide+xml"/>
  <Override PartName="/ppt/notesSlides/notesSlide417.xml" ContentType="application/vnd.openxmlformats-officedocument.presentationml.notesSlide+xml"/>
  <Override PartName="/ppt/notesSlides/notesSlide418.xml" ContentType="application/vnd.openxmlformats-officedocument.presentationml.notesSlide+xml"/>
  <Override PartName="/ppt/notesSlides/notesSlide419.xml" ContentType="application/vnd.openxmlformats-officedocument.presentationml.notesSlide+xml"/>
  <Override PartName="/ppt/notesSlides/notesSlide420.xml" ContentType="application/vnd.openxmlformats-officedocument.presentationml.notesSlide+xml"/>
  <Override PartName="/ppt/notesSlides/notesSlide421.xml" ContentType="application/vnd.openxmlformats-officedocument.presentationml.notesSlide+xml"/>
  <Override PartName="/ppt/notesSlides/notesSlide422.xml" ContentType="application/vnd.openxmlformats-officedocument.presentationml.notesSlide+xml"/>
  <Override PartName="/ppt/notesSlides/notesSlide423.xml" ContentType="application/vnd.openxmlformats-officedocument.presentationml.notesSlide+xml"/>
  <Override PartName="/ppt/notesSlides/notesSlide424.xml" ContentType="application/vnd.openxmlformats-officedocument.presentationml.notesSlide+xml"/>
  <Override PartName="/ppt/notesSlides/notesSlide425.xml" ContentType="application/vnd.openxmlformats-officedocument.presentationml.notesSlide+xml"/>
  <Override PartName="/ppt/notesSlides/notesSlide426.xml" ContentType="application/vnd.openxmlformats-officedocument.presentationml.notesSlide+xml"/>
  <Override PartName="/ppt/notesSlides/notesSlide427.xml" ContentType="application/vnd.openxmlformats-officedocument.presentationml.notesSlide+xml"/>
  <Override PartName="/ppt/notesSlides/notesSlide428.xml" ContentType="application/vnd.openxmlformats-officedocument.presentationml.notesSlide+xml"/>
  <Override PartName="/ppt/notesSlides/notesSlide429.xml" ContentType="application/vnd.openxmlformats-officedocument.presentationml.notesSlide+xml"/>
  <Override PartName="/ppt/notesSlides/notesSlide430.xml" ContentType="application/vnd.openxmlformats-officedocument.presentationml.notesSlide+xml"/>
  <Override PartName="/ppt/notesSlides/notesSlide431.xml" ContentType="application/vnd.openxmlformats-officedocument.presentationml.notesSlide+xml"/>
  <Override PartName="/ppt/notesSlides/notesSlide432.xml" ContentType="application/vnd.openxmlformats-officedocument.presentationml.notesSlide+xml"/>
  <Override PartName="/ppt/notesSlides/notesSlide433.xml" ContentType="application/vnd.openxmlformats-officedocument.presentationml.notesSlide+xml"/>
  <Override PartName="/ppt/notesSlides/notesSlide434.xml" ContentType="application/vnd.openxmlformats-officedocument.presentationml.notesSlide+xml"/>
  <Override PartName="/ppt/notesSlides/notesSlide435.xml" ContentType="application/vnd.openxmlformats-officedocument.presentationml.notesSlide+xml"/>
  <Override PartName="/ppt/notesSlides/notesSlide436.xml" ContentType="application/vnd.openxmlformats-officedocument.presentationml.notesSlide+xml"/>
  <Override PartName="/ppt/notesSlides/notesSlide437.xml" ContentType="application/vnd.openxmlformats-officedocument.presentationml.notesSlide+xml"/>
  <Override PartName="/ppt/notesSlides/notesSlide438.xml" ContentType="application/vnd.openxmlformats-officedocument.presentationml.notesSlide+xml"/>
  <Override PartName="/ppt/notesSlides/notesSlide439.xml" ContentType="application/vnd.openxmlformats-officedocument.presentationml.notesSlide+xml"/>
  <Override PartName="/ppt/notesSlides/notesSlide440.xml" ContentType="application/vnd.openxmlformats-officedocument.presentationml.notesSlide+xml"/>
  <Override PartName="/ppt/notesSlides/notesSlide441.xml" ContentType="application/vnd.openxmlformats-officedocument.presentationml.notesSlide+xml"/>
  <Override PartName="/ppt/notesSlides/notesSlide442.xml" ContentType="application/vnd.openxmlformats-officedocument.presentationml.notesSlide+xml"/>
  <Override PartName="/ppt/notesSlides/notesSlide443.xml" ContentType="application/vnd.openxmlformats-officedocument.presentationml.notesSlide+xml"/>
  <Override PartName="/ppt/notesSlides/notesSlide444.xml" ContentType="application/vnd.openxmlformats-officedocument.presentationml.notesSlide+xml"/>
  <Override PartName="/ppt/notesSlides/notesSlide445.xml" ContentType="application/vnd.openxmlformats-officedocument.presentationml.notesSlide+xml"/>
  <Override PartName="/ppt/notesSlides/notesSlide446.xml" ContentType="application/vnd.openxmlformats-officedocument.presentationml.notesSlide+xml"/>
  <Override PartName="/ppt/notesSlides/notesSlide447.xml" ContentType="application/vnd.openxmlformats-officedocument.presentationml.notesSlide+xml"/>
  <Override PartName="/ppt/notesSlides/notesSlide448.xml" ContentType="application/vnd.openxmlformats-officedocument.presentationml.notesSlide+xml"/>
  <Override PartName="/ppt/notesSlides/notesSlide449.xml" ContentType="application/vnd.openxmlformats-officedocument.presentationml.notesSlide+xml"/>
  <Override PartName="/ppt/notesSlides/notesSlide450.xml" ContentType="application/vnd.openxmlformats-officedocument.presentationml.notesSlide+xml"/>
  <Override PartName="/ppt/notesSlides/notesSlide451.xml" ContentType="application/vnd.openxmlformats-officedocument.presentationml.notesSlide+xml"/>
  <Override PartName="/ppt/notesSlides/notesSlide452.xml" ContentType="application/vnd.openxmlformats-officedocument.presentationml.notesSlide+xml"/>
  <Override PartName="/ppt/notesSlides/notesSlide453.xml" ContentType="application/vnd.openxmlformats-officedocument.presentationml.notesSlide+xml"/>
  <Override PartName="/ppt/notesSlides/notesSlide454.xml" ContentType="application/vnd.openxmlformats-officedocument.presentationml.notesSlide+xml"/>
  <Override PartName="/ppt/notesSlides/notesSlide455.xml" ContentType="application/vnd.openxmlformats-officedocument.presentationml.notesSlide+xml"/>
  <Override PartName="/ppt/notesSlides/notesSlide456.xml" ContentType="application/vnd.openxmlformats-officedocument.presentationml.notesSlide+xml"/>
  <Override PartName="/ppt/notesSlides/notesSlide457.xml" ContentType="application/vnd.openxmlformats-officedocument.presentationml.notesSlide+xml"/>
  <Override PartName="/ppt/notesSlides/notesSlide458.xml" ContentType="application/vnd.openxmlformats-officedocument.presentationml.notesSlide+xml"/>
  <Override PartName="/ppt/notesSlides/notesSlide459.xml" ContentType="application/vnd.openxmlformats-officedocument.presentationml.notesSlide+xml"/>
  <Override PartName="/ppt/notesSlides/notesSlide460.xml" ContentType="application/vnd.openxmlformats-officedocument.presentationml.notesSlide+xml"/>
  <Override PartName="/ppt/notesSlides/notesSlide461.xml" ContentType="application/vnd.openxmlformats-officedocument.presentationml.notesSlide+xml"/>
  <Override PartName="/ppt/notesSlides/notesSlide462.xml" ContentType="application/vnd.openxmlformats-officedocument.presentationml.notesSlide+xml"/>
  <Override PartName="/ppt/notesSlides/notesSlide463.xml" ContentType="application/vnd.openxmlformats-officedocument.presentationml.notesSlide+xml"/>
  <Override PartName="/ppt/notesSlides/notesSlide464.xml" ContentType="application/vnd.openxmlformats-officedocument.presentationml.notesSlide+xml"/>
  <Override PartName="/ppt/notesSlides/notesSlide465.xml" ContentType="application/vnd.openxmlformats-officedocument.presentationml.notesSlide+xml"/>
  <Override PartName="/ppt/notesSlides/notesSlide466.xml" ContentType="application/vnd.openxmlformats-officedocument.presentationml.notesSlide+xml"/>
  <Override PartName="/ppt/notesSlides/notesSlide467.xml" ContentType="application/vnd.openxmlformats-officedocument.presentationml.notesSlide+xml"/>
  <Override PartName="/ppt/notesSlides/notesSlide468.xml" ContentType="application/vnd.openxmlformats-officedocument.presentationml.notesSlide+xml"/>
  <Override PartName="/ppt/notesSlides/notesSlide469.xml" ContentType="application/vnd.openxmlformats-officedocument.presentationml.notesSlide+xml"/>
  <Override PartName="/ppt/notesSlides/notesSlide470.xml" ContentType="application/vnd.openxmlformats-officedocument.presentationml.notesSlide+xml"/>
  <Override PartName="/ppt/notesSlides/notesSlide471.xml" ContentType="application/vnd.openxmlformats-officedocument.presentationml.notesSlide+xml"/>
  <Override PartName="/ppt/notesSlides/notesSlide472.xml" ContentType="application/vnd.openxmlformats-officedocument.presentationml.notesSlide+xml"/>
  <Override PartName="/ppt/notesSlides/notesSlide473.xml" ContentType="application/vnd.openxmlformats-officedocument.presentationml.notesSlide+xml"/>
  <Override PartName="/ppt/notesSlides/notesSlide474.xml" ContentType="application/vnd.openxmlformats-officedocument.presentationml.notesSlide+xml"/>
  <Override PartName="/ppt/notesSlides/notesSlide475.xml" ContentType="application/vnd.openxmlformats-officedocument.presentationml.notesSlide+xml"/>
  <Override PartName="/ppt/notesSlides/notesSlide476.xml" ContentType="application/vnd.openxmlformats-officedocument.presentationml.notesSlide+xml"/>
  <Override PartName="/ppt/notesSlides/notesSlide477.xml" ContentType="application/vnd.openxmlformats-officedocument.presentationml.notesSlide+xml"/>
  <Override PartName="/ppt/notesSlides/notesSlide478.xml" ContentType="application/vnd.openxmlformats-officedocument.presentationml.notesSlide+xml"/>
  <Override PartName="/ppt/notesSlides/notesSlide479.xml" ContentType="application/vnd.openxmlformats-officedocument.presentationml.notesSlide+xml"/>
  <Override PartName="/ppt/notesSlides/notesSlide480.xml" ContentType="application/vnd.openxmlformats-officedocument.presentationml.notesSlide+xml"/>
  <Override PartName="/ppt/notesSlides/notesSlide481.xml" ContentType="application/vnd.openxmlformats-officedocument.presentationml.notesSlide+xml"/>
  <Override PartName="/ppt/notesSlides/notesSlide482.xml" ContentType="application/vnd.openxmlformats-officedocument.presentationml.notesSlide+xml"/>
  <Override PartName="/ppt/notesSlides/notesSlide483.xml" ContentType="application/vnd.openxmlformats-officedocument.presentationml.notesSlide+xml"/>
  <Override PartName="/ppt/notesSlides/notesSlide484.xml" ContentType="application/vnd.openxmlformats-officedocument.presentationml.notesSlide+xml"/>
  <Override PartName="/ppt/notesSlides/notesSlide485.xml" ContentType="application/vnd.openxmlformats-officedocument.presentationml.notesSlide+xml"/>
  <Override PartName="/ppt/notesSlides/notesSlide486.xml" ContentType="application/vnd.openxmlformats-officedocument.presentationml.notesSlide+xml"/>
  <Override PartName="/ppt/notesSlides/notesSlide487.xml" ContentType="application/vnd.openxmlformats-officedocument.presentationml.notesSlide+xml"/>
  <Override PartName="/ppt/notesSlides/notesSlide488.xml" ContentType="application/vnd.openxmlformats-officedocument.presentationml.notesSlide+xml"/>
  <Override PartName="/ppt/notesSlides/notesSlide489.xml" ContentType="application/vnd.openxmlformats-officedocument.presentationml.notesSlide+xml"/>
  <Override PartName="/ppt/notesSlides/notesSlide490.xml" ContentType="application/vnd.openxmlformats-officedocument.presentationml.notesSlide+xml"/>
  <Override PartName="/ppt/notesSlides/notesSlide491.xml" ContentType="application/vnd.openxmlformats-officedocument.presentationml.notesSlide+xml"/>
  <Override PartName="/ppt/notesSlides/notesSlide492.xml" ContentType="application/vnd.openxmlformats-officedocument.presentationml.notesSlide+xml"/>
  <Override PartName="/ppt/notesSlides/notesSlide493.xml" ContentType="application/vnd.openxmlformats-officedocument.presentationml.notesSlide+xml"/>
  <Override PartName="/ppt/notesSlides/notesSlide494.xml" ContentType="application/vnd.openxmlformats-officedocument.presentationml.notesSlide+xml"/>
  <Override PartName="/ppt/notesSlides/notesSlide495.xml" ContentType="application/vnd.openxmlformats-officedocument.presentationml.notesSlide+xml"/>
  <Override PartName="/ppt/notesSlides/notesSlide496.xml" ContentType="application/vnd.openxmlformats-officedocument.presentationml.notesSlide+xml"/>
  <Override PartName="/ppt/notesSlides/notesSlide497.xml" ContentType="application/vnd.openxmlformats-officedocument.presentationml.notesSlide+xml"/>
  <Override PartName="/ppt/notesSlides/notesSlide498.xml" ContentType="application/vnd.openxmlformats-officedocument.presentationml.notesSlide+xml"/>
  <Override PartName="/ppt/notesSlides/notesSlide499.xml" ContentType="application/vnd.openxmlformats-officedocument.presentationml.notesSlide+xml"/>
  <Override PartName="/ppt/notesSlides/notesSlide500.xml" ContentType="application/vnd.openxmlformats-officedocument.presentationml.notesSlide+xml"/>
  <Override PartName="/ppt/notesSlides/notesSlide501.xml" ContentType="application/vnd.openxmlformats-officedocument.presentationml.notesSlide+xml"/>
  <Override PartName="/ppt/notesSlides/notesSlide502.xml" ContentType="application/vnd.openxmlformats-officedocument.presentationml.notesSlide+xml"/>
  <Override PartName="/ppt/notesSlides/notesSlide503.xml" ContentType="application/vnd.openxmlformats-officedocument.presentationml.notesSlide+xml"/>
  <Override PartName="/ppt/notesSlides/notesSlide504.xml" ContentType="application/vnd.openxmlformats-officedocument.presentationml.notesSlide+xml"/>
  <Override PartName="/ppt/notesSlides/notesSlide505.xml" ContentType="application/vnd.openxmlformats-officedocument.presentationml.notesSlide+xml"/>
  <Override PartName="/ppt/notesSlides/notesSlide506.xml" ContentType="application/vnd.openxmlformats-officedocument.presentationml.notesSlide+xml"/>
  <Override PartName="/ppt/notesSlides/notesSlide507.xml" ContentType="application/vnd.openxmlformats-officedocument.presentationml.notesSlide+xml"/>
  <Override PartName="/ppt/notesSlides/notesSlide508.xml" ContentType="application/vnd.openxmlformats-officedocument.presentationml.notesSlide+xml"/>
  <Override PartName="/ppt/notesSlides/notesSlide509.xml" ContentType="application/vnd.openxmlformats-officedocument.presentationml.notesSlide+xml"/>
  <Override PartName="/ppt/notesSlides/notesSlide510.xml" ContentType="application/vnd.openxmlformats-officedocument.presentationml.notesSlide+xml"/>
  <Override PartName="/ppt/notesSlides/notesSlide511.xml" ContentType="application/vnd.openxmlformats-officedocument.presentationml.notesSlide+xml"/>
  <Override PartName="/ppt/notesSlides/notesSlide512.xml" ContentType="application/vnd.openxmlformats-officedocument.presentationml.notesSlide+xml"/>
  <Override PartName="/ppt/notesSlides/notesSlide513.xml" ContentType="application/vnd.openxmlformats-officedocument.presentationml.notesSlide+xml"/>
  <Override PartName="/ppt/notesSlides/notesSlide514.xml" ContentType="application/vnd.openxmlformats-officedocument.presentationml.notesSlide+xml"/>
  <Override PartName="/ppt/notesSlides/notesSlide515.xml" ContentType="application/vnd.openxmlformats-officedocument.presentationml.notesSlide+xml"/>
  <Override PartName="/ppt/notesSlides/notesSlide516.xml" ContentType="application/vnd.openxmlformats-officedocument.presentationml.notesSlide+xml"/>
  <Override PartName="/ppt/notesSlides/notesSlide517.xml" ContentType="application/vnd.openxmlformats-officedocument.presentationml.notesSlide+xml"/>
  <Override PartName="/ppt/notesSlides/notesSlide518.xml" ContentType="application/vnd.openxmlformats-officedocument.presentationml.notesSlide+xml"/>
  <Override PartName="/ppt/notesSlides/notesSlide519.xml" ContentType="application/vnd.openxmlformats-officedocument.presentationml.notesSlide+xml"/>
  <Override PartName="/ppt/notesSlides/notesSlide520.xml" ContentType="application/vnd.openxmlformats-officedocument.presentationml.notesSlide+xml"/>
  <Override PartName="/ppt/notesSlides/notesSlide521.xml" ContentType="application/vnd.openxmlformats-officedocument.presentationml.notesSlide+xml"/>
  <Override PartName="/ppt/notesSlides/notesSlide522.xml" ContentType="application/vnd.openxmlformats-officedocument.presentationml.notesSlide+xml"/>
  <Override PartName="/ppt/notesSlides/notesSlide523.xml" ContentType="application/vnd.openxmlformats-officedocument.presentationml.notesSlide+xml"/>
  <Override PartName="/ppt/notesSlides/notesSlide524.xml" ContentType="application/vnd.openxmlformats-officedocument.presentationml.notesSlide+xml"/>
  <Override PartName="/ppt/notesSlides/notesSlide525.xml" ContentType="application/vnd.openxmlformats-officedocument.presentationml.notesSlide+xml"/>
  <Override PartName="/ppt/notesSlides/notesSlide526.xml" ContentType="application/vnd.openxmlformats-officedocument.presentationml.notesSlide+xml"/>
  <Override PartName="/ppt/notesSlides/notesSlide527.xml" ContentType="application/vnd.openxmlformats-officedocument.presentationml.notesSlide+xml"/>
  <Override PartName="/ppt/notesSlides/notesSlide528.xml" ContentType="application/vnd.openxmlformats-officedocument.presentationml.notesSlide+xml"/>
  <Override PartName="/ppt/notesSlides/notesSlide529.xml" ContentType="application/vnd.openxmlformats-officedocument.presentationml.notesSlide+xml"/>
  <Override PartName="/ppt/notesSlides/notesSlide530.xml" ContentType="application/vnd.openxmlformats-officedocument.presentationml.notesSlide+xml"/>
  <Override PartName="/ppt/notesSlides/notesSlide531.xml" ContentType="application/vnd.openxmlformats-officedocument.presentationml.notesSlide+xml"/>
  <Override PartName="/ppt/notesSlides/notesSlide532.xml" ContentType="application/vnd.openxmlformats-officedocument.presentationml.notesSlide+xml"/>
  <Override PartName="/ppt/notesSlides/notesSlide533.xml" ContentType="application/vnd.openxmlformats-officedocument.presentationml.notesSlide+xml"/>
  <Override PartName="/ppt/notesSlides/notesSlide534.xml" ContentType="application/vnd.openxmlformats-officedocument.presentationml.notesSlide+xml"/>
  <Override PartName="/ppt/notesSlides/notesSlide535.xml" ContentType="application/vnd.openxmlformats-officedocument.presentationml.notesSlide+xml"/>
  <Override PartName="/ppt/notesSlides/notesSlide536.xml" ContentType="application/vnd.openxmlformats-officedocument.presentationml.notesSlide+xml"/>
  <Override PartName="/ppt/notesSlides/notesSlide537.xml" ContentType="application/vnd.openxmlformats-officedocument.presentationml.notesSlide+xml"/>
  <Override PartName="/ppt/notesSlides/notesSlide538.xml" ContentType="application/vnd.openxmlformats-officedocument.presentationml.notesSlide+xml"/>
  <Override PartName="/ppt/notesSlides/notesSlide539.xml" ContentType="application/vnd.openxmlformats-officedocument.presentationml.notesSlide+xml"/>
  <Override PartName="/ppt/notesSlides/notesSlide540.xml" ContentType="application/vnd.openxmlformats-officedocument.presentationml.notesSlide+xml"/>
  <Override PartName="/ppt/notesSlides/notesSlide541.xml" ContentType="application/vnd.openxmlformats-officedocument.presentationml.notesSlide+xml"/>
  <Override PartName="/ppt/notesSlides/notesSlide542.xml" ContentType="application/vnd.openxmlformats-officedocument.presentationml.notesSlide+xml"/>
  <Override PartName="/ppt/notesSlides/notesSlide543.xml" ContentType="application/vnd.openxmlformats-officedocument.presentationml.notesSlide+xml"/>
  <Override PartName="/ppt/notesSlides/notesSlide544.xml" ContentType="application/vnd.openxmlformats-officedocument.presentationml.notesSlide+xml"/>
  <Override PartName="/ppt/notesSlides/notesSlide545.xml" ContentType="application/vnd.openxmlformats-officedocument.presentationml.notesSlide+xml"/>
  <Override PartName="/ppt/notesSlides/notesSlide546.xml" ContentType="application/vnd.openxmlformats-officedocument.presentationml.notesSlide+xml"/>
  <Override PartName="/ppt/notesSlides/notesSlide547.xml" ContentType="application/vnd.openxmlformats-officedocument.presentationml.notesSlide+xml"/>
  <Override PartName="/ppt/notesSlides/notesSlide548.xml" ContentType="application/vnd.openxmlformats-officedocument.presentationml.notesSlide+xml"/>
  <Override PartName="/ppt/notesSlides/notesSlide549.xml" ContentType="application/vnd.openxmlformats-officedocument.presentationml.notesSlide+xml"/>
  <Override PartName="/ppt/notesSlides/notesSlide550.xml" ContentType="application/vnd.openxmlformats-officedocument.presentationml.notesSlide+xml"/>
  <Override PartName="/ppt/notesSlides/notesSlide551.xml" ContentType="application/vnd.openxmlformats-officedocument.presentationml.notesSlide+xml"/>
  <Override PartName="/ppt/notesSlides/notesSlide552.xml" ContentType="application/vnd.openxmlformats-officedocument.presentationml.notesSlide+xml"/>
  <Override PartName="/ppt/notesSlides/notesSlide553.xml" ContentType="application/vnd.openxmlformats-officedocument.presentationml.notesSlide+xml"/>
  <Override PartName="/ppt/notesSlides/notesSlide554.xml" ContentType="application/vnd.openxmlformats-officedocument.presentationml.notesSlide+xml"/>
  <Override PartName="/ppt/notesSlides/notesSlide555.xml" ContentType="application/vnd.openxmlformats-officedocument.presentationml.notesSlide+xml"/>
  <Override PartName="/ppt/notesSlides/notesSlide556.xml" ContentType="application/vnd.openxmlformats-officedocument.presentationml.notesSlide+xml"/>
  <Override PartName="/ppt/notesSlides/notesSlide557.xml" ContentType="application/vnd.openxmlformats-officedocument.presentationml.notesSlide+xml"/>
  <Override PartName="/ppt/notesSlides/notesSlide558.xml" ContentType="application/vnd.openxmlformats-officedocument.presentationml.notesSlide+xml"/>
  <Override PartName="/ppt/notesSlides/notesSlide559.xml" ContentType="application/vnd.openxmlformats-officedocument.presentationml.notesSlide+xml"/>
  <Override PartName="/ppt/notesSlides/notesSlide560.xml" ContentType="application/vnd.openxmlformats-officedocument.presentationml.notesSlide+xml"/>
  <Override PartName="/ppt/notesSlides/notesSlide561.xml" ContentType="application/vnd.openxmlformats-officedocument.presentationml.notesSlide+xml"/>
  <Override PartName="/ppt/notesSlides/notesSlide562.xml" ContentType="application/vnd.openxmlformats-officedocument.presentationml.notesSlide+xml"/>
  <Override PartName="/ppt/notesSlides/notesSlide563.xml" ContentType="application/vnd.openxmlformats-officedocument.presentationml.notesSlide+xml"/>
  <Override PartName="/ppt/notesSlides/notesSlide564.xml" ContentType="application/vnd.openxmlformats-officedocument.presentationml.notesSlide+xml"/>
  <Override PartName="/ppt/notesSlides/notesSlide565.xml" ContentType="application/vnd.openxmlformats-officedocument.presentationml.notesSlide+xml"/>
  <Override PartName="/ppt/notesSlides/notesSlide566.xml" ContentType="application/vnd.openxmlformats-officedocument.presentationml.notesSlide+xml"/>
  <Override PartName="/ppt/notesSlides/notesSlide567.xml" ContentType="application/vnd.openxmlformats-officedocument.presentationml.notesSlide+xml"/>
  <Override PartName="/ppt/notesSlides/notesSlide568.xml" ContentType="application/vnd.openxmlformats-officedocument.presentationml.notesSlide+xml"/>
  <Override PartName="/ppt/notesSlides/notesSlide569.xml" ContentType="application/vnd.openxmlformats-officedocument.presentationml.notesSlide+xml"/>
  <Override PartName="/ppt/notesSlides/notesSlide570.xml" ContentType="application/vnd.openxmlformats-officedocument.presentationml.notesSlide+xml"/>
  <Override PartName="/ppt/notesSlides/notesSlide571.xml" ContentType="application/vnd.openxmlformats-officedocument.presentationml.notesSlide+xml"/>
  <Override PartName="/ppt/notesSlides/notesSlide572.xml" ContentType="application/vnd.openxmlformats-officedocument.presentationml.notesSlide+xml"/>
  <Override PartName="/ppt/notesSlides/notesSlide573.xml" ContentType="application/vnd.openxmlformats-officedocument.presentationml.notesSlide+xml"/>
  <Override PartName="/ppt/notesSlides/notesSlide574.xml" ContentType="application/vnd.openxmlformats-officedocument.presentationml.notesSlide+xml"/>
  <Override PartName="/ppt/notesSlides/notesSlide575.xml" ContentType="application/vnd.openxmlformats-officedocument.presentationml.notesSlide+xml"/>
  <Override PartName="/ppt/notesSlides/notesSlide576.xml" ContentType="application/vnd.openxmlformats-officedocument.presentationml.notesSlide+xml"/>
  <Override PartName="/ppt/notesSlides/notesSlide577.xml" ContentType="application/vnd.openxmlformats-officedocument.presentationml.notesSlide+xml"/>
  <Override PartName="/ppt/notesSlides/notesSlide578.xml" ContentType="application/vnd.openxmlformats-officedocument.presentationml.notesSlide+xml"/>
  <Override PartName="/ppt/notesSlides/notesSlide579.xml" ContentType="application/vnd.openxmlformats-officedocument.presentationml.notesSlide+xml"/>
  <Override PartName="/ppt/notesSlides/notesSlide580.xml" ContentType="application/vnd.openxmlformats-officedocument.presentationml.notesSlide+xml"/>
  <Override PartName="/ppt/notesSlides/notesSlide581.xml" ContentType="application/vnd.openxmlformats-officedocument.presentationml.notesSlide+xml"/>
  <Override PartName="/ppt/notesSlides/notesSlide582.xml" ContentType="application/vnd.openxmlformats-officedocument.presentationml.notesSlide+xml"/>
  <Override PartName="/ppt/notesSlides/notesSlide583.xml" ContentType="application/vnd.openxmlformats-officedocument.presentationml.notesSlide+xml"/>
  <Override PartName="/ppt/notesSlides/notesSlide584.xml" ContentType="application/vnd.openxmlformats-officedocument.presentationml.notesSlide+xml"/>
  <Override PartName="/ppt/notesSlides/notesSlide585.xml" ContentType="application/vnd.openxmlformats-officedocument.presentationml.notesSlide+xml"/>
  <Override PartName="/ppt/notesSlides/notesSlide586.xml" ContentType="application/vnd.openxmlformats-officedocument.presentationml.notesSlide+xml"/>
  <Override PartName="/ppt/notesSlides/notesSlide587.xml" ContentType="application/vnd.openxmlformats-officedocument.presentationml.notesSlide+xml"/>
  <Override PartName="/ppt/notesSlides/notesSlide588.xml" ContentType="application/vnd.openxmlformats-officedocument.presentationml.notesSlide+xml"/>
  <Override PartName="/ppt/notesSlides/notesSlide589.xml" ContentType="application/vnd.openxmlformats-officedocument.presentationml.notesSlide+xml"/>
  <Override PartName="/ppt/notesSlides/notesSlide590.xml" ContentType="application/vnd.openxmlformats-officedocument.presentationml.notesSlide+xml"/>
  <Override PartName="/ppt/notesSlides/notesSlide591.xml" ContentType="application/vnd.openxmlformats-officedocument.presentationml.notesSlide+xml"/>
  <Override PartName="/ppt/notesSlides/notesSlide592.xml" ContentType="application/vnd.openxmlformats-officedocument.presentationml.notesSlide+xml"/>
  <Override PartName="/ppt/notesSlides/notesSlide593.xml" ContentType="application/vnd.openxmlformats-officedocument.presentationml.notesSlide+xml"/>
  <Override PartName="/ppt/notesSlides/notesSlide594.xml" ContentType="application/vnd.openxmlformats-officedocument.presentationml.notesSlide+xml"/>
  <Override PartName="/ppt/notesSlides/notesSlide595.xml" ContentType="application/vnd.openxmlformats-officedocument.presentationml.notesSlide+xml"/>
  <Override PartName="/ppt/notesSlides/notesSlide596.xml" ContentType="application/vnd.openxmlformats-officedocument.presentationml.notesSlide+xml"/>
  <Override PartName="/ppt/notesSlides/notesSlide597.xml" ContentType="application/vnd.openxmlformats-officedocument.presentationml.notesSlide+xml"/>
  <Override PartName="/ppt/notesSlides/notesSlide598.xml" ContentType="application/vnd.openxmlformats-officedocument.presentationml.notesSlide+xml"/>
  <Override PartName="/ppt/notesSlides/notesSlide599.xml" ContentType="application/vnd.openxmlformats-officedocument.presentationml.notesSlide+xml"/>
  <Override PartName="/ppt/notesSlides/notesSlide600.xml" ContentType="application/vnd.openxmlformats-officedocument.presentationml.notesSlide+xml"/>
  <Override PartName="/ppt/notesSlides/notesSlide601.xml" ContentType="application/vnd.openxmlformats-officedocument.presentationml.notesSlide+xml"/>
  <Override PartName="/ppt/notesSlides/notesSlide602.xml" ContentType="application/vnd.openxmlformats-officedocument.presentationml.notesSlide+xml"/>
  <Override PartName="/ppt/notesSlides/notesSlide603.xml" ContentType="application/vnd.openxmlformats-officedocument.presentationml.notesSlide+xml"/>
  <Override PartName="/ppt/notesSlides/notesSlide604.xml" ContentType="application/vnd.openxmlformats-officedocument.presentationml.notesSlide+xml"/>
  <Override PartName="/ppt/notesSlides/notesSlide605.xml" ContentType="application/vnd.openxmlformats-officedocument.presentationml.notesSlide+xml"/>
  <Override PartName="/ppt/notesSlides/notesSlide606.xml" ContentType="application/vnd.openxmlformats-officedocument.presentationml.notesSlide+xml"/>
  <Override PartName="/ppt/notesSlides/notesSlide607.xml" ContentType="application/vnd.openxmlformats-officedocument.presentationml.notesSlide+xml"/>
  <Override PartName="/ppt/notesSlides/notesSlide608.xml" ContentType="application/vnd.openxmlformats-officedocument.presentationml.notesSlide+xml"/>
  <Override PartName="/ppt/notesSlides/notesSlide609.xml" ContentType="application/vnd.openxmlformats-officedocument.presentationml.notesSlide+xml"/>
  <Override PartName="/ppt/notesSlides/notesSlide610.xml" ContentType="application/vnd.openxmlformats-officedocument.presentationml.notesSlide+xml"/>
  <Override PartName="/ppt/notesSlides/notesSlide6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 id="556" r:id="rId302"/>
    <p:sldId id="557" r:id="rId303"/>
    <p:sldId id="558" r:id="rId304"/>
    <p:sldId id="559" r:id="rId305"/>
    <p:sldId id="560" r:id="rId306"/>
    <p:sldId id="561" r:id="rId307"/>
    <p:sldId id="562" r:id="rId308"/>
    <p:sldId id="563" r:id="rId309"/>
    <p:sldId id="564" r:id="rId310"/>
    <p:sldId id="565" r:id="rId311"/>
    <p:sldId id="566" r:id="rId312"/>
    <p:sldId id="567" r:id="rId313"/>
    <p:sldId id="568" r:id="rId314"/>
    <p:sldId id="569" r:id="rId315"/>
    <p:sldId id="570" r:id="rId316"/>
    <p:sldId id="571" r:id="rId317"/>
    <p:sldId id="572" r:id="rId318"/>
    <p:sldId id="573" r:id="rId319"/>
    <p:sldId id="574" r:id="rId320"/>
    <p:sldId id="575" r:id="rId321"/>
    <p:sldId id="576" r:id="rId322"/>
    <p:sldId id="577" r:id="rId323"/>
    <p:sldId id="578" r:id="rId324"/>
    <p:sldId id="579" r:id="rId325"/>
    <p:sldId id="580" r:id="rId326"/>
    <p:sldId id="581" r:id="rId327"/>
    <p:sldId id="582" r:id="rId328"/>
    <p:sldId id="583" r:id="rId329"/>
    <p:sldId id="584" r:id="rId330"/>
    <p:sldId id="585" r:id="rId331"/>
    <p:sldId id="586" r:id="rId332"/>
    <p:sldId id="587" r:id="rId333"/>
    <p:sldId id="588" r:id="rId334"/>
    <p:sldId id="589" r:id="rId335"/>
    <p:sldId id="590" r:id="rId336"/>
    <p:sldId id="591" r:id="rId337"/>
    <p:sldId id="592" r:id="rId338"/>
    <p:sldId id="593" r:id="rId339"/>
    <p:sldId id="594" r:id="rId340"/>
    <p:sldId id="595" r:id="rId341"/>
    <p:sldId id="596" r:id="rId342"/>
    <p:sldId id="597" r:id="rId343"/>
    <p:sldId id="598" r:id="rId344"/>
    <p:sldId id="599" r:id="rId345"/>
    <p:sldId id="600" r:id="rId346"/>
    <p:sldId id="601" r:id="rId347"/>
    <p:sldId id="602" r:id="rId348"/>
    <p:sldId id="603" r:id="rId349"/>
    <p:sldId id="604" r:id="rId350"/>
    <p:sldId id="605" r:id="rId351"/>
    <p:sldId id="606" r:id="rId352"/>
    <p:sldId id="607" r:id="rId353"/>
    <p:sldId id="608" r:id="rId354"/>
    <p:sldId id="609" r:id="rId355"/>
    <p:sldId id="610" r:id="rId356"/>
    <p:sldId id="611" r:id="rId357"/>
    <p:sldId id="612" r:id="rId358"/>
    <p:sldId id="613" r:id="rId359"/>
    <p:sldId id="614" r:id="rId360"/>
    <p:sldId id="615" r:id="rId361"/>
    <p:sldId id="616" r:id="rId362"/>
    <p:sldId id="617" r:id="rId363"/>
    <p:sldId id="618" r:id="rId364"/>
    <p:sldId id="619" r:id="rId365"/>
    <p:sldId id="620" r:id="rId366"/>
    <p:sldId id="621" r:id="rId367"/>
    <p:sldId id="622" r:id="rId368"/>
    <p:sldId id="623" r:id="rId369"/>
    <p:sldId id="624" r:id="rId370"/>
    <p:sldId id="625" r:id="rId371"/>
    <p:sldId id="626" r:id="rId372"/>
    <p:sldId id="627" r:id="rId373"/>
    <p:sldId id="628" r:id="rId374"/>
    <p:sldId id="629" r:id="rId375"/>
    <p:sldId id="630" r:id="rId376"/>
    <p:sldId id="631" r:id="rId377"/>
    <p:sldId id="632" r:id="rId378"/>
    <p:sldId id="633" r:id="rId379"/>
    <p:sldId id="634" r:id="rId380"/>
    <p:sldId id="635" r:id="rId381"/>
    <p:sldId id="636" r:id="rId382"/>
    <p:sldId id="637" r:id="rId383"/>
    <p:sldId id="638" r:id="rId384"/>
    <p:sldId id="639" r:id="rId385"/>
    <p:sldId id="640" r:id="rId386"/>
    <p:sldId id="641" r:id="rId387"/>
    <p:sldId id="642" r:id="rId388"/>
    <p:sldId id="643" r:id="rId389"/>
    <p:sldId id="644" r:id="rId390"/>
    <p:sldId id="645" r:id="rId391"/>
    <p:sldId id="646" r:id="rId392"/>
    <p:sldId id="647" r:id="rId393"/>
    <p:sldId id="648" r:id="rId394"/>
    <p:sldId id="649" r:id="rId395"/>
    <p:sldId id="650" r:id="rId396"/>
    <p:sldId id="651" r:id="rId397"/>
    <p:sldId id="652" r:id="rId398"/>
    <p:sldId id="653" r:id="rId399"/>
    <p:sldId id="654" r:id="rId400"/>
    <p:sldId id="655" r:id="rId401"/>
    <p:sldId id="656" r:id="rId402"/>
    <p:sldId id="657" r:id="rId403"/>
    <p:sldId id="658" r:id="rId404"/>
    <p:sldId id="659" r:id="rId405"/>
    <p:sldId id="660" r:id="rId406"/>
    <p:sldId id="661" r:id="rId407"/>
    <p:sldId id="662" r:id="rId408"/>
    <p:sldId id="663" r:id="rId409"/>
    <p:sldId id="664" r:id="rId410"/>
    <p:sldId id="665" r:id="rId411"/>
    <p:sldId id="666" r:id="rId412"/>
    <p:sldId id="667" r:id="rId413"/>
    <p:sldId id="668" r:id="rId414"/>
    <p:sldId id="669" r:id="rId415"/>
    <p:sldId id="670" r:id="rId416"/>
    <p:sldId id="671" r:id="rId417"/>
    <p:sldId id="672" r:id="rId418"/>
    <p:sldId id="673" r:id="rId419"/>
    <p:sldId id="674" r:id="rId420"/>
    <p:sldId id="675" r:id="rId421"/>
    <p:sldId id="676" r:id="rId422"/>
    <p:sldId id="677" r:id="rId423"/>
    <p:sldId id="678" r:id="rId424"/>
    <p:sldId id="679" r:id="rId425"/>
    <p:sldId id="680" r:id="rId426"/>
    <p:sldId id="681" r:id="rId427"/>
    <p:sldId id="682" r:id="rId428"/>
    <p:sldId id="683" r:id="rId429"/>
    <p:sldId id="684" r:id="rId430"/>
    <p:sldId id="685" r:id="rId431"/>
    <p:sldId id="686" r:id="rId432"/>
    <p:sldId id="687" r:id="rId433"/>
    <p:sldId id="688" r:id="rId434"/>
    <p:sldId id="689" r:id="rId435"/>
    <p:sldId id="690" r:id="rId436"/>
    <p:sldId id="691" r:id="rId437"/>
    <p:sldId id="692" r:id="rId438"/>
    <p:sldId id="693" r:id="rId439"/>
    <p:sldId id="694" r:id="rId440"/>
    <p:sldId id="695" r:id="rId441"/>
    <p:sldId id="696" r:id="rId442"/>
    <p:sldId id="697" r:id="rId443"/>
    <p:sldId id="698" r:id="rId444"/>
    <p:sldId id="699" r:id="rId445"/>
    <p:sldId id="700" r:id="rId446"/>
    <p:sldId id="701" r:id="rId447"/>
    <p:sldId id="702" r:id="rId448"/>
    <p:sldId id="703" r:id="rId449"/>
    <p:sldId id="704" r:id="rId450"/>
    <p:sldId id="705" r:id="rId451"/>
    <p:sldId id="706" r:id="rId452"/>
    <p:sldId id="707" r:id="rId453"/>
    <p:sldId id="708" r:id="rId454"/>
    <p:sldId id="709" r:id="rId455"/>
    <p:sldId id="710" r:id="rId456"/>
    <p:sldId id="711" r:id="rId457"/>
    <p:sldId id="712" r:id="rId458"/>
    <p:sldId id="713" r:id="rId459"/>
    <p:sldId id="714" r:id="rId460"/>
    <p:sldId id="715" r:id="rId461"/>
    <p:sldId id="716" r:id="rId462"/>
    <p:sldId id="717" r:id="rId463"/>
    <p:sldId id="718" r:id="rId464"/>
    <p:sldId id="719" r:id="rId465"/>
    <p:sldId id="720" r:id="rId466"/>
    <p:sldId id="721" r:id="rId467"/>
    <p:sldId id="722" r:id="rId468"/>
    <p:sldId id="723" r:id="rId469"/>
    <p:sldId id="724" r:id="rId470"/>
    <p:sldId id="725" r:id="rId471"/>
    <p:sldId id="726" r:id="rId472"/>
    <p:sldId id="727" r:id="rId473"/>
    <p:sldId id="728" r:id="rId474"/>
    <p:sldId id="729" r:id="rId475"/>
    <p:sldId id="730" r:id="rId476"/>
    <p:sldId id="731" r:id="rId477"/>
    <p:sldId id="732" r:id="rId478"/>
    <p:sldId id="733" r:id="rId479"/>
    <p:sldId id="734" r:id="rId480"/>
    <p:sldId id="735" r:id="rId481"/>
    <p:sldId id="736" r:id="rId482"/>
    <p:sldId id="737" r:id="rId483"/>
    <p:sldId id="738" r:id="rId484"/>
    <p:sldId id="739" r:id="rId485"/>
    <p:sldId id="740" r:id="rId486"/>
    <p:sldId id="741" r:id="rId487"/>
    <p:sldId id="742" r:id="rId488"/>
    <p:sldId id="743" r:id="rId489"/>
    <p:sldId id="744" r:id="rId490"/>
    <p:sldId id="745" r:id="rId491"/>
    <p:sldId id="746" r:id="rId492"/>
    <p:sldId id="747" r:id="rId493"/>
    <p:sldId id="748" r:id="rId494"/>
    <p:sldId id="749" r:id="rId495"/>
    <p:sldId id="750" r:id="rId496"/>
    <p:sldId id="751" r:id="rId497"/>
    <p:sldId id="752" r:id="rId498"/>
    <p:sldId id="753" r:id="rId499"/>
    <p:sldId id="754" r:id="rId500"/>
    <p:sldId id="755" r:id="rId501"/>
    <p:sldId id="756" r:id="rId502"/>
    <p:sldId id="757" r:id="rId503"/>
    <p:sldId id="758" r:id="rId504"/>
    <p:sldId id="759" r:id="rId505"/>
    <p:sldId id="760" r:id="rId506"/>
    <p:sldId id="761" r:id="rId507"/>
    <p:sldId id="762" r:id="rId508"/>
    <p:sldId id="763" r:id="rId509"/>
    <p:sldId id="764" r:id="rId510"/>
    <p:sldId id="765" r:id="rId511"/>
    <p:sldId id="766" r:id="rId512"/>
    <p:sldId id="767" r:id="rId513"/>
    <p:sldId id="768" r:id="rId514"/>
    <p:sldId id="769" r:id="rId515"/>
    <p:sldId id="770" r:id="rId516"/>
    <p:sldId id="771" r:id="rId517"/>
    <p:sldId id="772" r:id="rId518"/>
    <p:sldId id="773" r:id="rId519"/>
    <p:sldId id="774" r:id="rId520"/>
    <p:sldId id="775" r:id="rId521"/>
    <p:sldId id="776" r:id="rId522"/>
    <p:sldId id="777" r:id="rId523"/>
    <p:sldId id="778" r:id="rId524"/>
    <p:sldId id="779" r:id="rId525"/>
    <p:sldId id="780" r:id="rId526"/>
    <p:sldId id="781" r:id="rId527"/>
    <p:sldId id="782" r:id="rId528"/>
    <p:sldId id="783" r:id="rId529"/>
    <p:sldId id="784" r:id="rId530"/>
    <p:sldId id="785" r:id="rId531"/>
    <p:sldId id="786" r:id="rId532"/>
    <p:sldId id="787" r:id="rId533"/>
    <p:sldId id="788" r:id="rId534"/>
    <p:sldId id="789" r:id="rId535"/>
    <p:sldId id="790" r:id="rId536"/>
    <p:sldId id="791" r:id="rId537"/>
    <p:sldId id="792" r:id="rId538"/>
    <p:sldId id="793" r:id="rId539"/>
    <p:sldId id="794" r:id="rId540"/>
    <p:sldId id="795" r:id="rId541"/>
    <p:sldId id="796" r:id="rId542"/>
    <p:sldId id="797" r:id="rId543"/>
    <p:sldId id="798" r:id="rId544"/>
    <p:sldId id="799" r:id="rId545"/>
    <p:sldId id="800" r:id="rId546"/>
    <p:sldId id="801" r:id="rId547"/>
    <p:sldId id="802" r:id="rId548"/>
    <p:sldId id="803" r:id="rId549"/>
    <p:sldId id="804" r:id="rId550"/>
    <p:sldId id="805" r:id="rId551"/>
    <p:sldId id="806" r:id="rId552"/>
    <p:sldId id="807" r:id="rId553"/>
    <p:sldId id="808" r:id="rId554"/>
    <p:sldId id="809" r:id="rId555"/>
    <p:sldId id="810" r:id="rId556"/>
    <p:sldId id="811" r:id="rId557"/>
    <p:sldId id="812" r:id="rId558"/>
    <p:sldId id="813" r:id="rId559"/>
    <p:sldId id="814" r:id="rId560"/>
    <p:sldId id="815" r:id="rId561"/>
    <p:sldId id="816" r:id="rId562"/>
    <p:sldId id="817" r:id="rId563"/>
    <p:sldId id="818" r:id="rId564"/>
    <p:sldId id="819" r:id="rId565"/>
    <p:sldId id="820" r:id="rId566"/>
    <p:sldId id="821" r:id="rId567"/>
    <p:sldId id="822" r:id="rId568"/>
    <p:sldId id="823" r:id="rId569"/>
    <p:sldId id="824" r:id="rId570"/>
    <p:sldId id="825" r:id="rId571"/>
    <p:sldId id="826" r:id="rId572"/>
    <p:sldId id="827" r:id="rId573"/>
    <p:sldId id="828" r:id="rId574"/>
    <p:sldId id="829" r:id="rId575"/>
    <p:sldId id="830" r:id="rId576"/>
    <p:sldId id="831" r:id="rId577"/>
    <p:sldId id="832" r:id="rId578"/>
    <p:sldId id="833" r:id="rId579"/>
    <p:sldId id="834" r:id="rId580"/>
    <p:sldId id="835" r:id="rId581"/>
    <p:sldId id="836" r:id="rId582"/>
    <p:sldId id="837" r:id="rId583"/>
    <p:sldId id="838" r:id="rId584"/>
    <p:sldId id="839" r:id="rId585"/>
    <p:sldId id="840" r:id="rId586"/>
    <p:sldId id="841" r:id="rId587"/>
    <p:sldId id="842" r:id="rId588"/>
    <p:sldId id="843" r:id="rId589"/>
    <p:sldId id="844" r:id="rId590"/>
    <p:sldId id="845" r:id="rId591"/>
    <p:sldId id="846" r:id="rId592"/>
    <p:sldId id="847" r:id="rId593"/>
    <p:sldId id="848" r:id="rId594"/>
    <p:sldId id="849" r:id="rId595"/>
    <p:sldId id="850" r:id="rId596"/>
    <p:sldId id="851" r:id="rId597"/>
    <p:sldId id="852" r:id="rId598"/>
    <p:sldId id="853" r:id="rId599"/>
    <p:sldId id="854" r:id="rId600"/>
    <p:sldId id="855" r:id="rId601"/>
    <p:sldId id="856" r:id="rId602"/>
    <p:sldId id="857" r:id="rId603"/>
    <p:sldId id="858" r:id="rId604"/>
    <p:sldId id="859" r:id="rId605"/>
    <p:sldId id="860" r:id="rId606"/>
    <p:sldId id="861" r:id="rId607"/>
    <p:sldId id="862" r:id="rId608"/>
    <p:sldId id="863" r:id="rId609"/>
    <p:sldId id="864" r:id="rId610"/>
    <p:sldId id="865" r:id="rId611"/>
    <p:sldId id="866" r:id="rId612"/>
  </p:sldIdLst>
  <p:notesMasterIdLst>
    <p:notesMasterId r:id="rId6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slide" Target="slides/slide305.xml"/><Relationship Id="rId307" Type="http://schemas.openxmlformats.org/officeDocument/2006/relationships/slide" Target="slides/slide306.xml"/><Relationship Id="rId308" Type="http://schemas.openxmlformats.org/officeDocument/2006/relationships/slide" Target="slides/slide307.xml"/><Relationship Id="rId309" Type="http://schemas.openxmlformats.org/officeDocument/2006/relationships/slide" Target="slides/slide308.xml"/><Relationship Id="rId310" Type="http://schemas.openxmlformats.org/officeDocument/2006/relationships/slide" Target="slides/slide309.xml"/><Relationship Id="rId311" Type="http://schemas.openxmlformats.org/officeDocument/2006/relationships/slide" Target="slides/slide310.xml"/><Relationship Id="rId312" Type="http://schemas.openxmlformats.org/officeDocument/2006/relationships/slide" Target="slides/slide311.xml"/><Relationship Id="rId313" Type="http://schemas.openxmlformats.org/officeDocument/2006/relationships/slide" Target="slides/slide312.xml"/><Relationship Id="rId314" Type="http://schemas.openxmlformats.org/officeDocument/2006/relationships/slide" Target="slides/slide313.xml"/><Relationship Id="rId315" Type="http://schemas.openxmlformats.org/officeDocument/2006/relationships/slide" Target="slides/slide314.xml"/><Relationship Id="rId316" Type="http://schemas.openxmlformats.org/officeDocument/2006/relationships/slide" Target="slides/slide315.xml"/><Relationship Id="rId317" Type="http://schemas.openxmlformats.org/officeDocument/2006/relationships/slide" Target="slides/slide316.xml"/><Relationship Id="rId318" Type="http://schemas.openxmlformats.org/officeDocument/2006/relationships/slide" Target="slides/slide317.xml"/><Relationship Id="rId319" Type="http://schemas.openxmlformats.org/officeDocument/2006/relationships/slide" Target="slides/slide318.xml"/><Relationship Id="rId320" Type="http://schemas.openxmlformats.org/officeDocument/2006/relationships/slide" Target="slides/slide319.xml"/><Relationship Id="rId321" Type="http://schemas.openxmlformats.org/officeDocument/2006/relationships/slide" Target="slides/slide320.xml"/><Relationship Id="rId322" Type="http://schemas.openxmlformats.org/officeDocument/2006/relationships/slide" Target="slides/slide321.xml"/><Relationship Id="rId323" Type="http://schemas.openxmlformats.org/officeDocument/2006/relationships/slide" Target="slides/slide322.xml"/><Relationship Id="rId324" Type="http://schemas.openxmlformats.org/officeDocument/2006/relationships/slide" Target="slides/slide323.xml"/><Relationship Id="rId325" Type="http://schemas.openxmlformats.org/officeDocument/2006/relationships/slide" Target="slides/slide324.xml"/><Relationship Id="rId326" Type="http://schemas.openxmlformats.org/officeDocument/2006/relationships/slide" Target="slides/slide325.xml"/><Relationship Id="rId327" Type="http://schemas.openxmlformats.org/officeDocument/2006/relationships/slide" Target="slides/slide326.xml"/><Relationship Id="rId328" Type="http://schemas.openxmlformats.org/officeDocument/2006/relationships/slide" Target="slides/slide327.xml"/><Relationship Id="rId329" Type="http://schemas.openxmlformats.org/officeDocument/2006/relationships/slide" Target="slides/slide328.xml"/><Relationship Id="rId330" Type="http://schemas.openxmlformats.org/officeDocument/2006/relationships/slide" Target="slides/slide329.xml"/><Relationship Id="rId331" Type="http://schemas.openxmlformats.org/officeDocument/2006/relationships/slide" Target="slides/slide330.xml"/><Relationship Id="rId332" Type="http://schemas.openxmlformats.org/officeDocument/2006/relationships/slide" Target="slides/slide331.xml"/><Relationship Id="rId333" Type="http://schemas.openxmlformats.org/officeDocument/2006/relationships/slide" Target="slides/slide332.xml"/><Relationship Id="rId334" Type="http://schemas.openxmlformats.org/officeDocument/2006/relationships/slide" Target="slides/slide333.xml"/><Relationship Id="rId335" Type="http://schemas.openxmlformats.org/officeDocument/2006/relationships/slide" Target="slides/slide334.xml"/><Relationship Id="rId336" Type="http://schemas.openxmlformats.org/officeDocument/2006/relationships/slide" Target="slides/slide335.xml"/><Relationship Id="rId337" Type="http://schemas.openxmlformats.org/officeDocument/2006/relationships/slide" Target="slides/slide336.xml"/><Relationship Id="rId338" Type="http://schemas.openxmlformats.org/officeDocument/2006/relationships/slide" Target="slides/slide337.xml"/><Relationship Id="rId339" Type="http://schemas.openxmlformats.org/officeDocument/2006/relationships/slide" Target="slides/slide338.xml"/><Relationship Id="rId340" Type="http://schemas.openxmlformats.org/officeDocument/2006/relationships/slide" Target="slides/slide339.xml"/><Relationship Id="rId341" Type="http://schemas.openxmlformats.org/officeDocument/2006/relationships/slide" Target="slides/slide340.xml"/><Relationship Id="rId342" Type="http://schemas.openxmlformats.org/officeDocument/2006/relationships/slide" Target="slides/slide341.xml"/><Relationship Id="rId343" Type="http://schemas.openxmlformats.org/officeDocument/2006/relationships/slide" Target="slides/slide342.xml"/><Relationship Id="rId344" Type="http://schemas.openxmlformats.org/officeDocument/2006/relationships/slide" Target="slides/slide343.xml"/><Relationship Id="rId345" Type="http://schemas.openxmlformats.org/officeDocument/2006/relationships/slide" Target="slides/slide344.xml"/><Relationship Id="rId346" Type="http://schemas.openxmlformats.org/officeDocument/2006/relationships/slide" Target="slides/slide345.xml"/><Relationship Id="rId347" Type="http://schemas.openxmlformats.org/officeDocument/2006/relationships/slide" Target="slides/slide346.xml"/><Relationship Id="rId348" Type="http://schemas.openxmlformats.org/officeDocument/2006/relationships/slide" Target="slides/slide347.xml"/><Relationship Id="rId349" Type="http://schemas.openxmlformats.org/officeDocument/2006/relationships/slide" Target="slides/slide348.xml"/><Relationship Id="rId350" Type="http://schemas.openxmlformats.org/officeDocument/2006/relationships/slide" Target="slides/slide349.xml"/><Relationship Id="rId351" Type="http://schemas.openxmlformats.org/officeDocument/2006/relationships/slide" Target="slides/slide350.xml"/><Relationship Id="rId352" Type="http://schemas.openxmlformats.org/officeDocument/2006/relationships/slide" Target="slides/slide351.xml"/><Relationship Id="rId353" Type="http://schemas.openxmlformats.org/officeDocument/2006/relationships/slide" Target="slides/slide352.xml"/><Relationship Id="rId354" Type="http://schemas.openxmlformats.org/officeDocument/2006/relationships/slide" Target="slides/slide353.xml"/><Relationship Id="rId355" Type="http://schemas.openxmlformats.org/officeDocument/2006/relationships/slide" Target="slides/slide354.xml"/><Relationship Id="rId356" Type="http://schemas.openxmlformats.org/officeDocument/2006/relationships/slide" Target="slides/slide355.xml"/><Relationship Id="rId357" Type="http://schemas.openxmlformats.org/officeDocument/2006/relationships/slide" Target="slides/slide356.xml"/><Relationship Id="rId358" Type="http://schemas.openxmlformats.org/officeDocument/2006/relationships/slide" Target="slides/slide357.xml"/><Relationship Id="rId359" Type="http://schemas.openxmlformats.org/officeDocument/2006/relationships/slide" Target="slides/slide358.xml"/><Relationship Id="rId360" Type="http://schemas.openxmlformats.org/officeDocument/2006/relationships/slide" Target="slides/slide359.xml"/><Relationship Id="rId361" Type="http://schemas.openxmlformats.org/officeDocument/2006/relationships/slide" Target="slides/slide360.xml"/><Relationship Id="rId362" Type="http://schemas.openxmlformats.org/officeDocument/2006/relationships/slide" Target="slides/slide361.xml"/><Relationship Id="rId363" Type="http://schemas.openxmlformats.org/officeDocument/2006/relationships/slide" Target="slides/slide362.xml"/><Relationship Id="rId364" Type="http://schemas.openxmlformats.org/officeDocument/2006/relationships/slide" Target="slides/slide363.xml"/><Relationship Id="rId365" Type="http://schemas.openxmlformats.org/officeDocument/2006/relationships/slide" Target="slides/slide364.xml"/><Relationship Id="rId366" Type="http://schemas.openxmlformats.org/officeDocument/2006/relationships/slide" Target="slides/slide365.xml"/><Relationship Id="rId367" Type="http://schemas.openxmlformats.org/officeDocument/2006/relationships/slide" Target="slides/slide366.xml"/><Relationship Id="rId368" Type="http://schemas.openxmlformats.org/officeDocument/2006/relationships/slide" Target="slides/slide367.xml"/><Relationship Id="rId369" Type="http://schemas.openxmlformats.org/officeDocument/2006/relationships/slide" Target="slides/slide368.xml"/><Relationship Id="rId370" Type="http://schemas.openxmlformats.org/officeDocument/2006/relationships/slide" Target="slides/slide369.xml"/><Relationship Id="rId371" Type="http://schemas.openxmlformats.org/officeDocument/2006/relationships/slide" Target="slides/slide370.xml"/><Relationship Id="rId372" Type="http://schemas.openxmlformats.org/officeDocument/2006/relationships/slide" Target="slides/slide371.xml"/><Relationship Id="rId373" Type="http://schemas.openxmlformats.org/officeDocument/2006/relationships/slide" Target="slides/slide372.xml"/><Relationship Id="rId374" Type="http://schemas.openxmlformats.org/officeDocument/2006/relationships/slide" Target="slides/slide373.xml"/><Relationship Id="rId375" Type="http://schemas.openxmlformats.org/officeDocument/2006/relationships/slide" Target="slides/slide374.xml"/><Relationship Id="rId376" Type="http://schemas.openxmlformats.org/officeDocument/2006/relationships/slide" Target="slides/slide375.xml"/><Relationship Id="rId377" Type="http://schemas.openxmlformats.org/officeDocument/2006/relationships/slide" Target="slides/slide376.xml"/><Relationship Id="rId378" Type="http://schemas.openxmlformats.org/officeDocument/2006/relationships/slide" Target="slides/slide377.xml"/><Relationship Id="rId379" Type="http://schemas.openxmlformats.org/officeDocument/2006/relationships/slide" Target="slides/slide378.xml"/><Relationship Id="rId380" Type="http://schemas.openxmlformats.org/officeDocument/2006/relationships/slide" Target="slides/slide379.xml"/><Relationship Id="rId381" Type="http://schemas.openxmlformats.org/officeDocument/2006/relationships/slide" Target="slides/slide380.xml"/><Relationship Id="rId382" Type="http://schemas.openxmlformats.org/officeDocument/2006/relationships/slide" Target="slides/slide381.xml"/><Relationship Id="rId383" Type="http://schemas.openxmlformats.org/officeDocument/2006/relationships/slide" Target="slides/slide382.xml"/><Relationship Id="rId384" Type="http://schemas.openxmlformats.org/officeDocument/2006/relationships/slide" Target="slides/slide383.xml"/><Relationship Id="rId385" Type="http://schemas.openxmlformats.org/officeDocument/2006/relationships/slide" Target="slides/slide384.xml"/><Relationship Id="rId386" Type="http://schemas.openxmlformats.org/officeDocument/2006/relationships/slide" Target="slides/slide385.xml"/><Relationship Id="rId387" Type="http://schemas.openxmlformats.org/officeDocument/2006/relationships/slide" Target="slides/slide386.xml"/><Relationship Id="rId388" Type="http://schemas.openxmlformats.org/officeDocument/2006/relationships/slide" Target="slides/slide387.xml"/><Relationship Id="rId389" Type="http://schemas.openxmlformats.org/officeDocument/2006/relationships/slide" Target="slides/slide388.xml"/><Relationship Id="rId390" Type="http://schemas.openxmlformats.org/officeDocument/2006/relationships/slide" Target="slides/slide389.xml"/><Relationship Id="rId391" Type="http://schemas.openxmlformats.org/officeDocument/2006/relationships/slide" Target="slides/slide390.xml"/><Relationship Id="rId392" Type="http://schemas.openxmlformats.org/officeDocument/2006/relationships/slide" Target="slides/slide391.xml"/><Relationship Id="rId393" Type="http://schemas.openxmlformats.org/officeDocument/2006/relationships/slide" Target="slides/slide392.xml"/><Relationship Id="rId394" Type="http://schemas.openxmlformats.org/officeDocument/2006/relationships/slide" Target="slides/slide393.xml"/><Relationship Id="rId395" Type="http://schemas.openxmlformats.org/officeDocument/2006/relationships/slide" Target="slides/slide394.xml"/><Relationship Id="rId396" Type="http://schemas.openxmlformats.org/officeDocument/2006/relationships/slide" Target="slides/slide395.xml"/><Relationship Id="rId397" Type="http://schemas.openxmlformats.org/officeDocument/2006/relationships/slide" Target="slides/slide396.xml"/><Relationship Id="rId398" Type="http://schemas.openxmlformats.org/officeDocument/2006/relationships/slide" Target="slides/slide397.xml"/><Relationship Id="rId399" Type="http://schemas.openxmlformats.org/officeDocument/2006/relationships/slide" Target="slides/slide398.xml"/><Relationship Id="rId400" Type="http://schemas.openxmlformats.org/officeDocument/2006/relationships/slide" Target="slides/slide399.xml"/><Relationship Id="rId401" Type="http://schemas.openxmlformats.org/officeDocument/2006/relationships/slide" Target="slides/slide400.xml"/><Relationship Id="rId402" Type="http://schemas.openxmlformats.org/officeDocument/2006/relationships/slide" Target="slides/slide401.xml"/><Relationship Id="rId403" Type="http://schemas.openxmlformats.org/officeDocument/2006/relationships/slide" Target="slides/slide402.xml"/><Relationship Id="rId404" Type="http://schemas.openxmlformats.org/officeDocument/2006/relationships/slide" Target="slides/slide403.xml"/><Relationship Id="rId405" Type="http://schemas.openxmlformats.org/officeDocument/2006/relationships/slide" Target="slides/slide404.xml"/><Relationship Id="rId406" Type="http://schemas.openxmlformats.org/officeDocument/2006/relationships/slide" Target="slides/slide405.xml"/><Relationship Id="rId407" Type="http://schemas.openxmlformats.org/officeDocument/2006/relationships/slide" Target="slides/slide406.xml"/><Relationship Id="rId408" Type="http://schemas.openxmlformats.org/officeDocument/2006/relationships/slide" Target="slides/slide407.xml"/><Relationship Id="rId409" Type="http://schemas.openxmlformats.org/officeDocument/2006/relationships/slide" Target="slides/slide408.xml"/><Relationship Id="rId410" Type="http://schemas.openxmlformats.org/officeDocument/2006/relationships/slide" Target="slides/slide409.xml"/><Relationship Id="rId411" Type="http://schemas.openxmlformats.org/officeDocument/2006/relationships/slide" Target="slides/slide410.xml"/><Relationship Id="rId412" Type="http://schemas.openxmlformats.org/officeDocument/2006/relationships/slide" Target="slides/slide411.xml"/><Relationship Id="rId413" Type="http://schemas.openxmlformats.org/officeDocument/2006/relationships/slide" Target="slides/slide412.xml"/><Relationship Id="rId414" Type="http://schemas.openxmlformats.org/officeDocument/2006/relationships/slide" Target="slides/slide413.xml"/><Relationship Id="rId415" Type="http://schemas.openxmlformats.org/officeDocument/2006/relationships/slide" Target="slides/slide414.xml"/><Relationship Id="rId416" Type="http://schemas.openxmlformats.org/officeDocument/2006/relationships/slide" Target="slides/slide415.xml"/><Relationship Id="rId417" Type="http://schemas.openxmlformats.org/officeDocument/2006/relationships/slide" Target="slides/slide416.xml"/><Relationship Id="rId418" Type="http://schemas.openxmlformats.org/officeDocument/2006/relationships/slide" Target="slides/slide417.xml"/><Relationship Id="rId419" Type="http://schemas.openxmlformats.org/officeDocument/2006/relationships/slide" Target="slides/slide418.xml"/><Relationship Id="rId420" Type="http://schemas.openxmlformats.org/officeDocument/2006/relationships/slide" Target="slides/slide419.xml"/><Relationship Id="rId421" Type="http://schemas.openxmlformats.org/officeDocument/2006/relationships/slide" Target="slides/slide420.xml"/><Relationship Id="rId422" Type="http://schemas.openxmlformats.org/officeDocument/2006/relationships/slide" Target="slides/slide421.xml"/><Relationship Id="rId423" Type="http://schemas.openxmlformats.org/officeDocument/2006/relationships/slide" Target="slides/slide422.xml"/><Relationship Id="rId424" Type="http://schemas.openxmlformats.org/officeDocument/2006/relationships/slide" Target="slides/slide423.xml"/><Relationship Id="rId425" Type="http://schemas.openxmlformats.org/officeDocument/2006/relationships/slide" Target="slides/slide424.xml"/><Relationship Id="rId426" Type="http://schemas.openxmlformats.org/officeDocument/2006/relationships/slide" Target="slides/slide425.xml"/><Relationship Id="rId427" Type="http://schemas.openxmlformats.org/officeDocument/2006/relationships/slide" Target="slides/slide426.xml"/><Relationship Id="rId428" Type="http://schemas.openxmlformats.org/officeDocument/2006/relationships/slide" Target="slides/slide427.xml"/><Relationship Id="rId429" Type="http://schemas.openxmlformats.org/officeDocument/2006/relationships/slide" Target="slides/slide428.xml"/><Relationship Id="rId430" Type="http://schemas.openxmlformats.org/officeDocument/2006/relationships/slide" Target="slides/slide429.xml"/><Relationship Id="rId431" Type="http://schemas.openxmlformats.org/officeDocument/2006/relationships/slide" Target="slides/slide430.xml"/><Relationship Id="rId432" Type="http://schemas.openxmlformats.org/officeDocument/2006/relationships/slide" Target="slides/slide431.xml"/><Relationship Id="rId433" Type="http://schemas.openxmlformats.org/officeDocument/2006/relationships/slide" Target="slides/slide432.xml"/><Relationship Id="rId434" Type="http://schemas.openxmlformats.org/officeDocument/2006/relationships/slide" Target="slides/slide433.xml"/><Relationship Id="rId435" Type="http://schemas.openxmlformats.org/officeDocument/2006/relationships/slide" Target="slides/slide434.xml"/><Relationship Id="rId436" Type="http://schemas.openxmlformats.org/officeDocument/2006/relationships/slide" Target="slides/slide435.xml"/><Relationship Id="rId437" Type="http://schemas.openxmlformats.org/officeDocument/2006/relationships/slide" Target="slides/slide436.xml"/><Relationship Id="rId438" Type="http://schemas.openxmlformats.org/officeDocument/2006/relationships/slide" Target="slides/slide437.xml"/><Relationship Id="rId439" Type="http://schemas.openxmlformats.org/officeDocument/2006/relationships/slide" Target="slides/slide438.xml"/><Relationship Id="rId440" Type="http://schemas.openxmlformats.org/officeDocument/2006/relationships/slide" Target="slides/slide439.xml"/><Relationship Id="rId441" Type="http://schemas.openxmlformats.org/officeDocument/2006/relationships/slide" Target="slides/slide440.xml"/><Relationship Id="rId442" Type="http://schemas.openxmlformats.org/officeDocument/2006/relationships/slide" Target="slides/slide441.xml"/><Relationship Id="rId443" Type="http://schemas.openxmlformats.org/officeDocument/2006/relationships/slide" Target="slides/slide442.xml"/><Relationship Id="rId444" Type="http://schemas.openxmlformats.org/officeDocument/2006/relationships/slide" Target="slides/slide443.xml"/><Relationship Id="rId445" Type="http://schemas.openxmlformats.org/officeDocument/2006/relationships/slide" Target="slides/slide444.xml"/><Relationship Id="rId446" Type="http://schemas.openxmlformats.org/officeDocument/2006/relationships/slide" Target="slides/slide445.xml"/><Relationship Id="rId447" Type="http://schemas.openxmlformats.org/officeDocument/2006/relationships/slide" Target="slides/slide446.xml"/><Relationship Id="rId448" Type="http://schemas.openxmlformats.org/officeDocument/2006/relationships/slide" Target="slides/slide447.xml"/><Relationship Id="rId449" Type="http://schemas.openxmlformats.org/officeDocument/2006/relationships/slide" Target="slides/slide448.xml"/><Relationship Id="rId450" Type="http://schemas.openxmlformats.org/officeDocument/2006/relationships/slide" Target="slides/slide449.xml"/><Relationship Id="rId451" Type="http://schemas.openxmlformats.org/officeDocument/2006/relationships/slide" Target="slides/slide450.xml"/><Relationship Id="rId452" Type="http://schemas.openxmlformats.org/officeDocument/2006/relationships/slide" Target="slides/slide451.xml"/><Relationship Id="rId453" Type="http://schemas.openxmlformats.org/officeDocument/2006/relationships/slide" Target="slides/slide452.xml"/><Relationship Id="rId454" Type="http://schemas.openxmlformats.org/officeDocument/2006/relationships/slide" Target="slides/slide453.xml"/><Relationship Id="rId455" Type="http://schemas.openxmlformats.org/officeDocument/2006/relationships/slide" Target="slides/slide454.xml"/><Relationship Id="rId456" Type="http://schemas.openxmlformats.org/officeDocument/2006/relationships/slide" Target="slides/slide455.xml"/><Relationship Id="rId457" Type="http://schemas.openxmlformats.org/officeDocument/2006/relationships/slide" Target="slides/slide456.xml"/><Relationship Id="rId458" Type="http://schemas.openxmlformats.org/officeDocument/2006/relationships/slide" Target="slides/slide457.xml"/><Relationship Id="rId459" Type="http://schemas.openxmlformats.org/officeDocument/2006/relationships/slide" Target="slides/slide458.xml"/><Relationship Id="rId460" Type="http://schemas.openxmlformats.org/officeDocument/2006/relationships/slide" Target="slides/slide459.xml"/><Relationship Id="rId461" Type="http://schemas.openxmlformats.org/officeDocument/2006/relationships/slide" Target="slides/slide460.xml"/><Relationship Id="rId462" Type="http://schemas.openxmlformats.org/officeDocument/2006/relationships/slide" Target="slides/slide461.xml"/><Relationship Id="rId463" Type="http://schemas.openxmlformats.org/officeDocument/2006/relationships/slide" Target="slides/slide462.xml"/><Relationship Id="rId464" Type="http://schemas.openxmlformats.org/officeDocument/2006/relationships/slide" Target="slides/slide463.xml"/><Relationship Id="rId465" Type="http://schemas.openxmlformats.org/officeDocument/2006/relationships/slide" Target="slides/slide464.xml"/><Relationship Id="rId466" Type="http://schemas.openxmlformats.org/officeDocument/2006/relationships/slide" Target="slides/slide465.xml"/><Relationship Id="rId467" Type="http://schemas.openxmlformats.org/officeDocument/2006/relationships/slide" Target="slides/slide466.xml"/><Relationship Id="rId468" Type="http://schemas.openxmlformats.org/officeDocument/2006/relationships/slide" Target="slides/slide467.xml"/><Relationship Id="rId469" Type="http://schemas.openxmlformats.org/officeDocument/2006/relationships/slide" Target="slides/slide468.xml"/><Relationship Id="rId470" Type="http://schemas.openxmlformats.org/officeDocument/2006/relationships/slide" Target="slides/slide469.xml"/><Relationship Id="rId471" Type="http://schemas.openxmlformats.org/officeDocument/2006/relationships/slide" Target="slides/slide470.xml"/><Relationship Id="rId472" Type="http://schemas.openxmlformats.org/officeDocument/2006/relationships/slide" Target="slides/slide471.xml"/><Relationship Id="rId473" Type="http://schemas.openxmlformats.org/officeDocument/2006/relationships/slide" Target="slides/slide472.xml"/><Relationship Id="rId474" Type="http://schemas.openxmlformats.org/officeDocument/2006/relationships/slide" Target="slides/slide473.xml"/><Relationship Id="rId475" Type="http://schemas.openxmlformats.org/officeDocument/2006/relationships/slide" Target="slides/slide474.xml"/><Relationship Id="rId476" Type="http://schemas.openxmlformats.org/officeDocument/2006/relationships/slide" Target="slides/slide475.xml"/><Relationship Id="rId477" Type="http://schemas.openxmlformats.org/officeDocument/2006/relationships/slide" Target="slides/slide476.xml"/><Relationship Id="rId478" Type="http://schemas.openxmlformats.org/officeDocument/2006/relationships/slide" Target="slides/slide477.xml"/><Relationship Id="rId479" Type="http://schemas.openxmlformats.org/officeDocument/2006/relationships/slide" Target="slides/slide478.xml"/><Relationship Id="rId480" Type="http://schemas.openxmlformats.org/officeDocument/2006/relationships/slide" Target="slides/slide479.xml"/><Relationship Id="rId481" Type="http://schemas.openxmlformats.org/officeDocument/2006/relationships/slide" Target="slides/slide480.xml"/><Relationship Id="rId482" Type="http://schemas.openxmlformats.org/officeDocument/2006/relationships/slide" Target="slides/slide481.xml"/><Relationship Id="rId483" Type="http://schemas.openxmlformats.org/officeDocument/2006/relationships/slide" Target="slides/slide482.xml"/><Relationship Id="rId484" Type="http://schemas.openxmlformats.org/officeDocument/2006/relationships/slide" Target="slides/slide483.xml"/><Relationship Id="rId485" Type="http://schemas.openxmlformats.org/officeDocument/2006/relationships/slide" Target="slides/slide484.xml"/><Relationship Id="rId486" Type="http://schemas.openxmlformats.org/officeDocument/2006/relationships/slide" Target="slides/slide485.xml"/><Relationship Id="rId487" Type="http://schemas.openxmlformats.org/officeDocument/2006/relationships/slide" Target="slides/slide486.xml"/><Relationship Id="rId488" Type="http://schemas.openxmlformats.org/officeDocument/2006/relationships/slide" Target="slides/slide487.xml"/><Relationship Id="rId489" Type="http://schemas.openxmlformats.org/officeDocument/2006/relationships/slide" Target="slides/slide488.xml"/><Relationship Id="rId490" Type="http://schemas.openxmlformats.org/officeDocument/2006/relationships/slide" Target="slides/slide489.xml"/><Relationship Id="rId491" Type="http://schemas.openxmlformats.org/officeDocument/2006/relationships/slide" Target="slides/slide490.xml"/><Relationship Id="rId492" Type="http://schemas.openxmlformats.org/officeDocument/2006/relationships/slide" Target="slides/slide491.xml"/><Relationship Id="rId493" Type="http://schemas.openxmlformats.org/officeDocument/2006/relationships/slide" Target="slides/slide492.xml"/><Relationship Id="rId494" Type="http://schemas.openxmlformats.org/officeDocument/2006/relationships/slide" Target="slides/slide493.xml"/><Relationship Id="rId495" Type="http://schemas.openxmlformats.org/officeDocument/2006/relationships/slide" Target="slides/slide494.xml"/><Relationship Id="rId496" Type="http://schemas.openxmlformats.org/officeDocument/2006/relationships/slide" Target="slides/slide495.xml"/><Relationship Id="rId497" Type="http://schemas.openxmlformats.org/officeDocument/2006/relationships/slide" Target="slides/slide496.xml"/><Relationship Id="rId498" Type="http://schemas.openxmlformats.org/officeDocument/2006/relationships/slide" Target="slides/slide497.xml"/><Relationship Id="rId499" Type="http://schemas.openxmlformats.org/officeDocument/2006/relationships/slide" Target="slides/slide498.xml"/><Relationship Id="rId500" Type="http://schemas.openxmlformats.org/officeDocument/2006/relationships/slide" Target="slides/slide499.xml"/><Relationship Id="rId501" Type="http://schemas.openxmlformats.org/officeDocument/2006/relationships/slide" Target="slides/slide500.xml"/><Relationship Id="rId502" Type="http://schemas.openxmlformats.org/officeDocument/2006/relationships/slide" Target="slides/slide501.xml"/><Relationship Id="rId503" Type="http://schemas.openxmlformats.org/officeDocument/2006/relationships/slide" Target="slides/slide502.xml"/><Relationship Id="rId504" Type="http://schemas.openxmlformats.org/officeDocument/2006/relationships/slide" Target="slides/slide503.xml"/><Relationship Id="rId505" Type="http://schemas.openxmlformats.org/officeDocument/2006/relationships/slide" Target="slides/slide504.xml"/><Relationship Id="rId506" Type="http://schemas.openxmlformats.org/officeDocument/2006/relationships/slide" Target="slides/slide505.xml"/><Relationship Id="rId507" Type="http://schemas.openxmlformats.org/officeDocument/2006/relationships/slide" Target="slides/slide506.xml"/><Relationship Id="rId508" Type="http://schemas.openxmlformats.org/officeDocument/2006/relationships/slide" Target="slides/slide507.xml"/><Relationship Id="rId509" Type="http://schemas.openxmlformats.org/officeDocument/2006/relationships/slide" Target="slides/slide508.xml"/><Relationship Id="rId510" Type="http://schemas.openxmlformats.org/officeDocument/2006/relationships/slide" Target="slides/slide509.xml"/><Relationship Id="rId511" Type="http://schemas.openxmlformats.org/officeDocument/2006/relationships/slide" Target="slides/slide510.xml"/><Relationship Id="rId512" Type="http://schemas.openxmlformats.org/officeDocument/2006/relationships/slide" Target="slides/slide511.xml"/><Relationship Id="rId513" Type="http://schemas.openxmlformats.org/officeDocument/2006/relationships/slide" Target="slides/slide512.xml"/><Relationship Id="rId514" Type="http://schemas.openxmlformats.org/officeDocument/2006/relationships/slide" Target="slides/slide513.xml"/><Relationship Id="rId515" Type="http://schemas.openxmlformats.org/officeDocument/2006/relationships/slide" Target="slides/slide514.xml"/><Relationship Id="rId516" Type="http://schemas.openxmlformats.org/officeDocument/2006/relationships/slide" Target="slides/slide515.xml"/><Relationship Id="rId517" Type="http://schemas.openxmlformats.org/officeDocument/2006/relationships/slide" Target="slides/slide516.xml"/><Relationship Id="rId518" Type="http://schemas.openxmlformats.org/officeDocument/2006/relationships/slide" Target="slides/slide517.xml"/><Relationship Id="rId519" Type="http://schemas.openxmlformats.org/officeDocument/2006/relationships/slide" Target="slides/slide518.xml"/><Relationship Id="rId520" Type="http://schemas.openxmlformats.org/officeDocument/2006/relationships/slide" Target="slides/slide519.xml"/><Relationship Id="rId521" Type="http://schemas.openxmlformats.org/officeDocument/2006/relationships/slide" Target="slides/slide520.xml"/><Relationship Id="rId522" Type="http://schemas.openxmlformats.org/officeDocument/2006/relationships/slide" Target="slides/slide521.xml"/><Relationship Id="rId523" Type="http://schemas.openxmlformats.org/officeDocument/2006/relationships/slide" Target="slides/slide522.xml"/><Relationship Id="rId524" Type="http://schemas.openxmlformats.org/officeDocument/2006/relationships/slide" Target="slides/slide523.xml"/><Relationship Id="rId525" Type="http://schemas.openxmlformats.org/officeDocument/2006/relationships/slide" Target="slides/slide524.xml"/><Relationship Id="rId526" Type="http://schemas.openxmlformats.org/officeDocument/2006/relationships/slide" Target="slides/slide525.xml"/><Relationship Id="rId527" Type="http://schemas.openxmlformats.org/officeDocument/2006/relationships/slide" Target="slides/slide526.xml"/><Relationship Id="rId528" Type="http://schemas.openxmlformats.org/officeDocument/2006/relationships/slide" Target="slides/slide527.xml"/><Relationship Id="rId529" Type="http://schemas.openxmlformats.org/officeDocument/2006/relationships/slide" Target="slides/slide528.xml"/><Relationship Id="rId530" Type="http://schemas.openxmlformats.org/officeDocument/2006/relationships/slide" Target="slides/slide529.xml"/><Relationship Id="rId531" Type="http://schemas.openxmlformats.org/officeDocument/2006/relationships/slide" Target="slides/slide530.xml"/><Relationship Id="rId532" Type="http://schemas.openxmlformats.org/officeDocument/2006/relationships/slide" Target="slides/slide531.xml"/><Relationship Id="rId533" Type="http://schemas.openxmlformats.org/officeDocument/2006/relationships/slide" Target="slides/slide532.xml"/><Relationship Id="rId534" Type="http://schemas.openxmlformats.org/officeDocument/2006/relationships/slide" Target="slides/slide533.xml"/><Relationship Id="rId535" Type="http://schemas.openxmlformats.org/officeDocument/2006/relationships/slide" Target="slides/slide534.xml"/><Relationship Id="rId536" Type="http://schemas.openxmlformats.org/officeDocument/2006/relationships/slide" Target="slides/slide535.xml"/><Relationship Id="rId537" Type="http://schemas.openxmlformats.org/officeDocument/2006/relationships/slide" Target="slides/slide536.xml"/><Relationship Id="rId538" Type="http://schemas.openxmlformats.org/officeDocument/2006/relationships/slide" Target="slides/slide537.xml"/><Relationship Id="rId539" Type="http://schemas.openxmlformats.org/officeDocument/2006/relationships/slide" Target="slides/slide538.xml"/><Relationship Id="rId540" Type="http://schemas.openxmlformats.org/officeDocument/2006/relationships/slide" Target="slides/slide539.xml"/><Relationship Id="rId541" Type="http://schemas.openxmlformats.org/officeDocument/2006/relationships/slide" Target="slides/slide540.xml"/><Relationship Id="rId542" Type="http://schemas.openxmlformats.org/officeDocument/2006/relationships/slide" Target="slides/slide541.xml"/><Relationship Id="rId543" Type="http://schemas.openxmlformats.org/officeDocument/2006/relationships/slide" Target="slides/slide542.xml"/><Relationship Id="rId544" Type="http://schemas.openxmlformats.org/officeDocument/2006/relationships/slide" Target="slides/slide543.xml"/><Relationship Id="rId545" Type="http://schemas.openxmlformats.org/officeDocument/2006/relationships/slide" Target="slides/slide544.xml"/><Relationship Id="rId546" Type="http://schemas.openxmlformats.org/officeDocument/2006/relationships/slide" Target="slides/slide545.xml"/><Relationship Id="rId547" Type="http://schemas.openxmlformats.org/officeDocument/2006/relationships/slide" Target="slides/slide546.xml"/><Relationship Id="rId548" Type="http://schemas.openxmlformats.org/officeDocument/2006/relationships/slide" Target="slides/slide547.xml"/><Relationship Id="rId549" Type="http://schemas.openxmlformats.org/officeDocument/2006/relationships/slide" Target="slides/slide548.xml"/><Relationship Id="rId550" Type="http://schemas.openxmlformats.org/officeDocument/2006/relationships/slide" Target="slides/slide549.xml"/><Relationship Id="rId551" Type="http://schemas.openxmlformats.org/officeDocument/2006/relationships/slide" Target="slides/slide550.xml"/><Relationship Id="rId552" Type="http://schemas.openxmlformats.org/officeDocument/2006/relationships/slide" Target="slides/slide551.xml"/><Relationship Id="rId553" Type="http://schemas.openxmlformats.org/officeDocument/2006/relationships/slide" Target="slides/slide552.xml"/><Relationship Id="rId554" Type="http://schemas.openxmlformats.org/officeDocument/2006/relationships/slide" Target="slides/slide553.xml"/><Relationship Id="rId555" Type="http://schemas.openxmlformats.org/officeDocument/2006/relationships/slide" Target="slides/slide554.xml"/><Relationship Id="rId556" Type="http://schemas.openxmlformats.org/officeDocument/2006/relationships/slide" Target="slides/slide555.xml"/><Relationship Id="rId557" Type="http://schemas.openxmlformats.org/officeDocument/2006/relationships/slide" Target="slides/slide556.xml"/><Relationship Id="rId558" Type="http://schemas.openxmlformats.org/officeDocument/2006/relationships/slide" Target="slides/slide557.xml"/><Relationship Id="rId559" Type="http://schemas.openxmlformats.org/officeDocument/2006/relationships/slide" Target="slides/slide558.xml"/><Relationship Id="rId560" Type="http://schemas.openxmlformats.org/officeDocument/2006/relationships/slide" Target="slides/slide559.xml"/><Relationship Id="rId561" Type="http://schemas.openxmlformats.org/officeDocument/2006/relationships/slide" Target="slides/slide560.xml"/><Relationship Id="rId562" Type="http://schemas.openxmlformats.org/officeDocument/2006/relationships/slide" Target="slides/slide561.xml"/><Relationship Id="rId563" Type="http://schemas.openxmlformats.org/officeDocument/2006/relationships/slide" Target="slides/slide562.xml"/><Relationship Id="rId564" Type="http://schemas.openxmlformats.org/officeDocument/2006/relationships/slide" Target="slides/slide563.xml"/><Relationship Id="rId565" Type="http://schemas.openxmlformats.org/officeDocument/2006/relationships/slide" Target="slides/slide564.xml"/><Relationship Id="rId566" Type="http://schemas.openxmlformats.org/officeDocument/2006/relationships/slide" Target="slides/slide565.xml"/><Relationship Id="rId567" Type="http://schemas.openxmlformats.org/officeDocument/2006/relationships/slide" Target="slides/slide566.xml"/><Relationship Id="rId568" Type="http://schemas.openxmlformats.org/officeDocument/2006/relationships/slide" Target="slides/slide567.xml"/><Relationship Id="rId569" Type="http://schemas.openxmlformats.org/officeDocument/2006/relationships/slide" Target="slides/slide568.xml"/><Relationship Id="rId570" Type="http://schemas.openxmlformats.org/officeDocument/2006/relationships/slide" Target="slides/slide569.xml"/><Relationship Id="rId571" Type="http://schemas.openxmlformats.org/officeDocument/2006/relationships/slide" Target="slides/slide570.xml"/><Relationship Id="rId572" Type="http://schemas.openxmlformats.org/officeDocument/2006/relationships/slide" Target="slides/slide571.xml"/><Relationship Id="rId573" Type="http://schemas.openxmlformats.org/officeDocument/2006/relationships/slide" Target="slides/slide572.xml"/><Relationship Id="rId574" Type="http://schemas.openxmlformats.org/officeDocument/2006/relationships/slide" Target="slides/slide573.xml"/><Relationship Id="rId575" Type="http://schemas.openxmlformats.org/officeDocument/2006/relationships/slide" Target="slides/slide574.xml"/><Relationship Id="rId576" Type="http://schemas.openxmlformats.org/officeDocument/2006/relationships/slide" Target="slides/slide575.xml"/><Relationship Id="rId577" Type="http://schemas.openxmlformats.org/officeDocument/2006/relationships/slide" Target="slides/slide576.xml"/><Relationship Id="rId578" Type="http://schemas.openxmlformats.org/officeDocument/2006/relationships/slide" Target="slides/slide577.xml"/><Relationship Id="rId579" Type="http://schemas.openxmlformats.org/officeDocument/2006/relationships/slide" Target="slides/slide578.xml"/><Relationship Id="rId580" Type="http://schemas.openxmlformats.org/officeDocument/2006/relationships/slide" Target="slides/slide579.xml"/><Relationship Id="rId581" Type="http://schemas.openxmlformats.org/officeDocument/2006/relationships/slide" Target="slides/slide580.xml"/><Relationship Id="rId582" Type="http://schemas.openxmlformats.org/officeDocument/2006/relationships/slide" Target="slides/slide581.xml"/><Relationship Id="rId583" Type="http://schemas.openxmlformats.org/officeDocument/2006/relationships/slide" Target="slides/slide582.xml"/><Relationship Id="rId584" Type="http://schemas.openxmlformats.org/officeDocument/2006/relationships/slide" Target="slides/slide583.xml"/><Relationship Id="rId585" Type="http://schemas.openxmlformats.org/officeDocument/2006/relationships/slide" Target="slides/slide584.xml"/><Relationship Id="rId586" Type="http://schemas.openxmlformats.org/officeDocument/2006/relationships/slide" Target="slides/slide585.xml"/><Relationship Id="rId587" Type="http://schemas.openxmlformats.org/officeDocument/2006/relationships/slide" Target="slides/slide586.xml"/><Relationship Id="rId588" Type="http://schemas.openxmlformats.org/officeDocument/2006/relationships/slide" Target="slides/slide587.xml"/><Relationship Id="rId589" Type="http://schemas.openxmlformats.org/officeDocument/2006/relationships/slide" Target="slides/slide588.xml"/><Relationship Id="rId590" Type="http://schemas.openxmlformats.org/officeDocument/2006/relationships/slide" Target="slides/slide589.xml"/><Relationship Id="rId591" Type="http://schemas.openxmlformats.org/officeDocument/2006/relationships/slide" Target="slides/slide590.xml"/><Relationship Id="rId592" Type="http://schemas.openxmlformats.org/officeDocument/2006/relationships/slide" Target="slides/slide591.xml"/><Relationship Id="rId593" Type="http://schemas.openxmlformats.org/officeDocument/2006/relationships/slide" Target="slides/slide592.xml"/><Relationship Id="rId594" Type="http://schemas.openxmlformats.org/officeDocument/2006/relationships/slide" Target="slides/slide593.xml"/><Relationship Id="rId595" Type="http://schemas.openxmlformats.org/officeDocument/2006/relationships/slide" Target="slides/slide594.xml"/><Relationship Id="rId596" Type="http://schemas.openxmlformats.org/officeDocument/2006/relationships/slide" Target="slides/slide595.xml"/><Relationship Id="rId597" Type="http://schemas.openxmlformats.org/officeDocument/2006/relationships/slide" Target="slides/slide596.xml"/><Relationship Id="rId598" Type="http://schemas.openxmlformats.org/officeDocument/2006/relationships/slide" Target="slides/slide597.xml"/><Relationship Id="rId599" Type="http://schemas.openxmlformats.org/officeDocument/2006/relationships/slide" Target="slides/slide598.xml"/><Relationship Id="rId600" Type="http://schemas.openxmlformats.org/officeDocument/2006/relationships/slide" Target="slides/slide599.xml"/><Relationship Id="rId601" Type="http://schemas.openxmlformats.org/officeDocument/2006/relationships/slide" Target="slides/slide600.xml"/><Relationship Id="rId602" Type="http://schemas.openxmlformats.org/officeDocument/2006/relationships/slide" Target="slides/slide601.xml"/><Relationship Id="rId603" Type="http://schemas.openxmlformats.org/officeDocument/2006/relationships/slide" Target="slides/slide602.xml"/><Relationship Id="rId604" Type="http://schemas.openxmlformats.org/officeDocument/2006/relationships/slide" Target="slides/slide603.xml"/><Relationship Id="rId605" Type="http://schemas.openxmlformats.org/officeDocument/2006/relationships/slide" Target="slides/slide604.xml"/><Relationship Id="rId606" Type="http://schemas.openxmlformats.org/officeDocument/2006/relationships/slide" Target="slides/slide605.xml"/><Relationship Id="rId607" Type="http://schemas.openxmlformats.org/officeDocument/2006/relationships/slide" Target="slides/slide606.xml"/><Relationship Id="rId608" Type="http://schemas.openxmlformats.org/officeDocument/2006/relationships/slide" Target="slides/slide607.xml"/><Relationship Id="rId609" Type="http://schemas.openxmlformats.org/officeDocument/2006/relationships/slide" Target="slides/slide608.xml"/><Relationship Id="rId610" Type="http://schemas.openxmlformats.org/officeDocument/2006/relationships/slide" Target="slides/slide609.xml"/><Relationship Id="rId611" Type="http://schemas.openxmlformats.org/officeDocument/2006/relationships/slide" Target="slides/slide610.xml"/><Relationship Id="rId612" Type="http://schemas.openxmlformats.org/officeDocument/2006/relationships/slide" Target="slides/slide611.xml"/><Relationship Id="rId613" Type="http://schemas.openxmlformats.org/officeDocument/2006/relationships/notesMaster" Target="notesMasters/notesMaster1.xml"/><Relationship Id="rId614" Type="http://schemas.openxmlformats.org/officeDocument/2006/relationships/presProps" Target="presProps.xml"/><Relationship Id="rId615" Type="http://schemas.openxmlformats.org/officeDocument/2006/relationships/viewProps" Target="viewProps.xml"/><Relationship Id="rId616" Type="http://schemas.openxmlformats.org/officeDocument/2006/relationships/theme" Target="theme/theme1.xml"/><Relationship Id="rId6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2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0.xml"/>
		</Relationships>
</file>

<file path=ppt/notesSlides/_rels/notesSlide2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1.xml"/>
		</Relationships>
</file>

<file path=ppt/notesSlides/_rels/notesSlide2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2.xml"/>
		</Relationships>
</file>

<file path=ppt/notesSlides/_rels/notesSlide2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3.xml"/>
		</Relationships>
</file>

<file path=ppt/notesSlides/_rels/notesSlide2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4.xml"/>
		</Relationships>
</file>

<file path=ppt/notesSlides/_rels/notesSlide2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5.xml"/>
		</Relationships>
</file>

<file path=ppt/notesSlides/_rels/notesSlide2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6.xml"/>
		</Relationships>
</file>

<file path=ppt/notesSlides/_rels/notesSlide2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7.xml"/>
		</Relationships>
</file>

<file path=ppt/notesSlides/_rels/notesSlide2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8.xml"/>
		</Relationships>
</file>

<file path=ppt/notesSlides/_rels/notesSlide2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0.xml"/>
		</Relationships>
</file>

<file path=ppt/notesSlides/_rels/notesSlide3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1.xml"/>
		</Relationships>
</file>

<file path=ppt/notesSlides/_rels/notesSlide3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2.xml"/>
		</Relationships>
</file>

<file path=ppt/notesSlides/_rels/notesSlide3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3.xml"/>
		</Relationships>
</file>

<file path=ppt/notesSlides/_rels/notesSlide3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4.xml"/>
		</Relationships>
</file>

<file path=ppt/notesSlides/_rels/notesSlide3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5.xml"/>
		</Relationships>
</file>

<file path=ppt/notesSlides/_rels/notesSlide3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6.xml"/>
		</Relationships>
</file>

<file path=ppt/notesSlides/_rels/notesSlide3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7.xml"/>
		</Relationships>
</file>

<file path=ppt/notesSlides/_rels/notesSlide3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8.xml"/>
		</Relationships>
</file>

<file path=ppt/notesSlides/_rels/notesSlide3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9.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0.xml"/>
		</Relationships>
</file>

<file path=ppt/notesSlides/_rels/notesSlide3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1.xml"/>
		</Relationships>
</file>

<file path=ppt/notesSlides/_rels/notesSlide3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2.xml"/>
		</Relationships>
</file>

<file path=ppt/notesSlides/_rels/notesSlide3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3.xml"/>
		</Relationships>
</file>

<file path=ppt/notesSlides/_rels/notesSlide3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4.xml"/>
		</Relationships>
</file>

<file path=ppt/notesSlides/_rels/notesSlide3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5.xml"/>
		</Relationships>
</file>

<file path=ppt/notesSlides/_rels/notesSlide3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6.xml"/>
		</Relationships>
</file>

<file path=ppt/notesSlides/_rels/notesSlide3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7.xml"/>
		</Relationships>
</file>

<file path=ppt/notesSlides/_rels/notesSlide3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8.xml"/>
		</Relationships>
</file>

<file path=ppt/notesSlides/_rels/notesSlide3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9.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0.xml"/>
		</Relationships>
</file>

<file path=ppt/notesSlides/_rels/notesSlide3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1.xml"/>
		</Relationships>
</file>

<file path=ppt/notesSlides/_rels/notesSlide3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2.xml"/>
		</Relationships>
</file>

<file path=ppt/notesSlides/_rels/notesSlide3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3.xml"/>
		</Relationships>
</file>

<file path=ppt/notesSlides/_rels/notesSlide3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4.xml"/>
		</Relationships>
</file>

<file path=ppt/notesSlides/_rels/notesSlide3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5.xml"/>
		</Relationships>
</file>

<file path=ppt/notesSlides/_rels/notesSlide3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6.xml"/>
		</Relationships>
</file>

<file path=ppt/notesSlides/_rels/notesSlide3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7.xml"/>
		</Relationships>
</file>

<file path=ppt/notesSlides/_rels/notesSlide3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8.xml"/>
		</Relationships>
</file>

<file path=ppt/notesSlides/_rels/notesSlide3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9.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0.xml"/>
		</Relationships>
</file>

<file path=ppt/notesSlides/_rels/notesSlide3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1.xml"/>
		</Relationships>
</file>

<file path=ppt/notesSlides/_rels/notesSlide3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2.xml"/>
		</Relationships>
</file>

<file path=ppt/notesSlides/_rels/notesSlide3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3.xml"/>
		</Relationships>
</file>

<file path=ppt/notesSlides/_rels/notesSlide3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4.xml"/>
		</Relationships>
</file>

<file path=ppt/notesSlides/_rels/notesSlide3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5.xml"/>
		</Relationships>
</file>

<file path=ppt/notesSlides/_rels/notesSlide3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6.xml"/>
		</Relationships>
</file>

<file path=ppt/notesSlides/_rels/notesSlide3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7.xml"/>
		</Relationships>
</file>

<file path=ppt/notesSlides/_rels/notesSlide3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8.xml"/>
		</Relationships>
</file>

<file path=ppt/notesSlides/_rels/notesSlide3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9.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0.xml"/>
		</Relationships>
</file>

<file path=ppt/notesSlides/_rels/notesSlide3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1.xml"/>
		</Relationships>
</file>

<file path=ppt/notesSlides/_rels/notesSlide3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2.xml"/>
		</Relationships>
</file>

<file path=ppt/notesSlides/_rels/notesSlide3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3.xml"/>
		</Relationships>
</file>

<file path=ppt/notesSlides/_rels/notesSlide3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4.xml"/>
		</Relationships>
</file>

<file path=ppt/notesSlides/_rels/notesSlide3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5.xml"/>
		</Relationships>
</file>

<file path=ppt/notesSlides/_rels/notesSlide3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6.xml"/>
		</Relationships>
</file>

<file path=ppt/notesSlides/_rels/notesSlide3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7.xml"/>
		</Relationships>
</file>

<file path=ppt/notesSlides/_rels/notesSlide3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8.xml"/>
		</Relationships>
</file>

<file path=ppt/notesSlides/_rels/notesSlide3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9.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0.xml"/>
		</Relationships>
</file>

<file path=ppt/notesSlides/_rels/notesSlide3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1.xml"/>
		</Relationships>
</file>

<file path=ppt/notesSlides/_rels/notesSlide3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2.xml"/>
		</Relationships>
</file>

<file path=ppt/notesSlides/_rels/notesSlide3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3.xml"/>
		</Relationships>
</file>

<file path=ppt/notesSlides/_rels/notesSlide3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4.xml"/>
		</Relationships>
</file>

<file path=ppt/notesSlides/_rels/notesSlide3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5.xml"/>
		</Relationships>
</file>

<file path=ppt/notesSlides/_rels/notesSlide3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6.xml"/>
		</Relationships>
</file>

<file path=ppt/notesSlides/_rels/notesSlide3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7.xml"/>
		</Relationships>
</file>

<file path=ppt/notesSlides/_rels/notesSlide3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8.xml"/>
		</Relationships>
</file>

<file path=ppt/notesSlides/_rels/notesSlide3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9.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0.xml"/>
		</Relationships>
</file>

<file path=ppt/notesSlides/_rels/notesSlide3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1.xml"/>
		</Relationships>
</file>

<file path=ppt/notesSlides/_rels/notesSlide3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2.xml"/>
		</Relationships>
</file>

<file path=ppt/notesSlides/_rels/notesSlide3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3.xml"/>
		</Relationships>
</file>

<file path=ppt/notesSlides/_rels/notesSlide3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4.xml"/>
		</Relationships>
</file>

<file path=ppt/notesSlides/_rels/notesSlide3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5.xml"/>
		</Relationships>
</file>

<file path=ppt/notesSlides/_rels/notesSlide3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6.xml"/>
		</Relationships>
</file>

<file path=ppt/notesSlides/_rels/notesSlide3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7.xml"/>
		</Relationships>
</file>

<file path=ppt/notesSlides/_rels/notesSlide3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8.xml"/>
		</Relationships>
</file>

<file path=ppt/notesSlides/_rels/notesSlide3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9.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0.xml"/>
		</Relationships>
</file>

<file path=ppt/notesSlides/_rels/notesSlide3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1.xml"/>
		</Relationships>
</file>

<file path=ppt/notesSlides/_rels/notesSlide3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2.xml"/>
		</Relationships>
</file>

<file path=ppt/notesSlides/_rels/notesSlide3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3.xml"/>
		</Relationships>
</file>

<file path=ppt/notesSlides/_rels/notesSlide3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4.xml"/>
		</Relationships>
</file>

<file path=ppt/notesSlides/_rels/notesSlide3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5.xml"/>
		</Relationships>
</file>

<file path=ppt/notesSlides/_rels/notesSlide3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6.xml"/>
		</Relationships>
</file>

<file path=ppt/notesSlides/_rels/notesSlide3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7.xml"/>
		</Relationships>
</file>

<file path=ppt/notesSlides/_rels/notesSlide3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8.xml"/>
		</Relationships>
</file>

<file path=ppt/notesSlides/_rels/notesSlide3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9.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0.xml"/>
		</Relationships>
</file>

<file path=ppt/notesSlides/_rels/notesSlide3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1.xml"/>
		</Relationships>
</file>

<file path=ppt/notesSlides/_rels/notesSlide3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2.xml"/>
		</Relationships>
</file>

<file path=ppt/notesSlides/_rels/notesSlide3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3.xml"/>
		</Relationships>
</file>

<file path=ppt/notesSlides/_rels/notesSlide3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4.xml"/>
		</Relationships>
</file>

<file path=ppt/notesSlides/_rels/notesSlide3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5.xml"/>
		</Relationships>
</file>

<file path=ppt/notesSlides/_rels/notesSlide3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6.xml"/>
		</Relationships>
</file>

<file path=ppt/notesSlides/_rels/notesSlide3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7.xml"/>
		</Relationships>
</file>

<file path=ppt/notesSlides/_rels/notesSlide3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8.xml"/>
		</Relationships>
</file>

<file path=ppt/notesSlides/_rels/notesSlide3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9.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3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0.xml"/>
		</Relationships>
</file>

<file path=ppt/notesSlides/_rels/notesSlide3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1.xml"/>
		</Relationships>
</file>

<file path=ppt/notesSlides/_rels/notesSlide3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2.xml"/>
		</Relationships>
</file>

<file path=ppt/notesSlides/_rels/notesSlide3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3.xml"/>
		</Relationships>
</file>

<file path=ppt/notesSlides/_rels/notesSlide3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4.xml"/>
		</Relationships>
</file>

<file path=ppt/notesSlides/_rels/notesSlide3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5.xml"/>
		</Relationships>
</file>

<file path=ppt/notesSlides/_rels/notesSlide3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6.xml"/>
		</Relationships>
</file>

<file path=ppt/notesSlides/_rels/notesSlide3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7.xml"/>
		</Relationships>
</file>

<file path=ppt/notesSlides/_rels/notesSlide3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8.xml"/>
		</Relationships>
</file>

<file path=ppt/notesSlides/_rels/notesSlide3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0.xml"/>
		</Relationships>
</file>

<file path=ppt/notesSlides/_rels/notesSlide4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1.xml"/>
		</Relationships>
</file>

<file path=ppt/notesSlides/_rels/notesSlide4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2.xml"/>
		</Relationships>
</file>

<file path=ppt/notesSlides/_rels/notesSlide4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3.xml"/>
		</Relationships>
</file>

<file path=ppt/notesSlides/_rels/notesSlide4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4.xml"/>
		</Relationships>
</file>

<file path=ppt/notesSlides/_rels/notesSlide4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5.xml"/>
		</Relationships>
</file>

<file path=ppt/notesSlides/_rels/notesSlide4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6.xml"/>
		</Relationships>
</file>

<file path=ppt/notesSlides/_rels/notesSlide4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7.xml"/>
		</Relationships>
</file>

<file path=ppt/notesSlides/_rels/notesSlide4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8.xml"/>
		</Relationships>
</file>

<file path=ppt/notesSlides/_rels/notesSlide4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9.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0.xml"/>
		</Relationships>
</file>

<file path=ppt/notesSlides/_rels/notesSlide4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1.xml"/>
		</Relationships>
</file>

<file path=ppt/notesSlides/_rels/notesSlide4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2.xml"/>
		</Relationships>
</file>

<file path=ppt/notesSlides/_rels/notesSlide4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3.xml"/>
		</Relationships>
</file>

<file path=ppt/notesSlides/_rels/notesSlide4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4.xml"/>
		</Relationships>
</file>

<file path=ppt/notesSlides/_rels/notesSlide4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5.xml"/>
		</Relationships>
</file>

<file path=ppt/notesSlides/_rels/notesSlide4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6.xml"/>
		</Relationships>
</file>

<file path=ppt/notesSlides/_rels/notesSlide4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7.xml"/>
		</Relationships>
</file>

<file path=ppt/notesSlides/_rels/notesSlide4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8.xml"/>
		</Relationships>
</file>

<file path=ppt/notesSlides/_rels/notesSlide4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9.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0.xml"/>
		</Relationships>
</file>

<file path=ppt/notesSlides/_rels/notesSlide4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1.xml"/>
		</Relationships>
</file>

<file path=ppt/notesSlides/_rels/notesSlide4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2.xml"/>
		</Relationships>
</file>

<file path=ppt/notesSlides/_rels/notesSlide4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3.xml"/>
		</Relationships>
</file>

<file path=ppt/notesSlides/_rels/notesSlide4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4.xml"/>
		</Relationships>
</file>

<file path=ppt/notesSlides/_rels/notesSlide4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5.xml"/>
		</Relationships>
</file>

<file path=ppt/notesSlides/_rels/notesSlide4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6.xml"/>
		</Relationships>
</file>

<file path=ppt/notesSlides/_rels/notesSlide4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7.xml"/>
		</Relationships>
</file>

<file path=ppt/notesSlides/_rels/notesSlide4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8.xml"/>
		</Relationships>
</file>

<file path=ppt/notesSlides/_rels/notesSlide4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9.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0.xml"/>
		</Relationships>
</file>

<file path=ppt/notesSlides/_rels/notesSlide4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1.xml"/>
		</Relationships>
</file>

<file path=ppt/notesSlides/_rels/notesSlide4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2.xml"/>
		</Relationships>
</file>

<file path=ppt/notesSlides/_rels/notesSlide4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3.xml"/>
		</Relationships>
</file>

<file path=ppt/notesSlides/_rels/notesSlide4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4.xml"/>
		</Relationships>
</file>

<file path=ppt/notesSlides/_rels/notesSlide4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5.xml"/>
		</Relationships>
</file>

<file path=ppt/notesSlides/_rels/notesSlide4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6.xml"/>
		</Relationships>
</file>

<file path=ppt/notesSlides/_rels/notesSlide4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7.xml"/>
		</Relationships>
</file>

<file path=ppt/notesSlides/_rels/notesSlide4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8.xml"/>
		</Relationships>
</file>

<file path=ppt/notesSlides/_rels/notesSlide4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9.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0.xml"/>
		</Relationships>
</file>

<file path=ppt/notesSlides/_rels/notesSlide4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1.xml"/>
		</Relationships>
</file>

<file path=ppt/notesSlides/_rels/notesSlide4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2.xml"/>
		</Relationships>
</file>

<file path=ppt/notesSlides/_rels/notesSlide4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3.xml"/>
		</Relationships>
</file>

<file path=ppt/notesSlides/_rels/notesSlide4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4.xml"/>
		</Relationships>
</file>

<file path=ppt/notesSlides/_rels/notesSlide4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5.xml"/>
		</Relationships>
</file>

<file path=ppt/notesSlides/_rels/notesSlide4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6.xml"/>
		</Relationships>
</file>

<file path=ppt/notesSlides/_rels/notesSlide4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7.xml"/>
		</Relationships>
</file>

<file path=ppt/notesSlides/_rels/notesSlide4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8.xml"/>
		</Relationships>
</file>

<file path=ppt/notesSlides/_rels/notesSlide4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9.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0.xml"/>
		</Relationships>
</file>

<file path=ppt/notesSlides/_rels/notesSlide4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1.xml"/>
		</Relationships>
</file>

<file path=ppt/notesSlides/_rels/notesSlide4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2.xml"/>
		</Relationships>
</file>

<file path=ppt/notesSlides/_rels/notesSlide4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3.xml"/>
		</Relationships>
</file>

<file path=ppt/notesSlides/_rels/notesSlide4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4.xml"/>
		</Relationships>
</file>

<file path=ppt/notesSlides/_rels/notesSlide4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5.xml"/>
		</Relationships>
</file>

<file path=ppt/notesSlides/_rels/notesSlide4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6.xml"/>
		</Relationships>
</file>

<file path=ppt/notesSlides/_rels/notesSlide4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7.xml"/>
		</Relationships>
</file>

<file path=ppt/notesSlides/_rels/notesSlide4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8.xml"/>
		</Relationships>
</file>

<file path=ppt/notesSlides/_rels/notesSlide4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9.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0.xml"/>
		</Relationships>
</file>

<file path=ppt/notesSlides/_rels/notesSlide4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1.xml"/>
		</Relationships>
</file>

<file path=ppt/notesSlides/_rels/notesSlide4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2.xml"/>
		</Relationships>
</file>

<file path=ppt/notesSlides/_rels/notesSlide4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3.xml"/>
		</Relationships>
</file>

<file path=ppt/notesSlides/_rels/notesSlide4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4.xml"/>
		</Relationships>
</file>

<file path=ppt/notesSlides/_rels/notesSlide4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5.xml"/>
		</Relationships>
</file>

<file path=ppt/notesSlides/_rels/notesSlide4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6.xml"/>
		</Relationships>
</file>

<file path=ppt/notesSlides/_rels/notesSlide4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7.xml"/>
		</Relationships>
</file>

<file path=ppt/notesSlides/_rels/notesSlide4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8.xml"/>
		</Relationships>
</file>

<file path=ppt/notesSlides/_rels/notesSlide4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9.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0.xml"/>
		</Relationships>
</file>

<file path=ppt/notesSlides/_rels/notesSlide4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1.xml"/>
		</Relationships>
</file>

<file path=ppt/notesSlides/_rels/notesSlide4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2.xml"/>
		</Relationships>
</file>

<file path=ppt/notesSlides/_rels/notesSlide4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3.xml"/>
		</Relationships>
</file>

<file path=ppt/notesSlides/_rels/notesSlide4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4.xml"/>
		</Relationships>
</file>

<file path=ppt/notesSlides/_rels/notesSlide4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5.xml"/>
		</Relationships>
</file>

<file path=ppt/notesSlides/_rels/notesSlide4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6.xml"/>
		</Relationships>
</file>

<file path=ppt/notesSlides/_rels/notesSlide4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7.xml"/>
		</Relationships>
</file>

<file path=ppt/notesSlides/_rels/notesSlide4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8.xml"/>
		</Relationships>
</file>

<file path=ppt/notesSlides/_rels/notesSlide4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9.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0.xml"/>
		</Relationships>
</file>

<file path=ppt/notesSlides/_rels/notesSlide4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1.xml"/>
		</Relationships>
</file>

<file path=ppt/notesSlides/_rels/notesSlide4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2.xml"/>
		</Relationships>
</file>

<file path=ppt/notesSlides/_rels/notesSlide4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3.xml"/>
		</Relationships>
</file>

<file path=ppt/notesSlides/_rels/notesSlide4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4.xml"/>
		</Relationships>
</file>

<file path=ppt/notesSlides/_rels/notesSlide4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5.xml"/>
		</Relationships>
</file>

<file path=ppt/notesSlides/_rels/notesSlide4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6.xml"/>
		</Relationships>
</file>

<file path=ppt/notesSlides/_rels/notesSlide4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7.xml"/>
		</Relationships>
</file>

<file path=ppt/notesSlides/_rels/notesSlide4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8.xml"/>
		</Relationships>
</file>

<file path=ppt/notesSlides/_rels/notesSlide4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9.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4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0.xml"/>
		</Relationships>
</file>

<file path=ppt/notesSlides/_rels/notesSlide4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1.xml"/>
		</Relationships>
</file>

<file path=ppt/notesSlides/_rels/notesSlide4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2.xml"/>
		</Relationships>
</file>

<file path=ppt/notesSlides/_rels/notesSlide4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3.xml"/>
		</Relationships>
</file>

<file path=ppt/notesSlides/_rels/notesSlide4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4.xml"/>
		</Relationships>
</file>

<file path=ppt/notesSlides/_rels/notesSlide4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5.xml"/>
		</Relationships>
</file>

<file path=ppt/notesSlides/_rels/notesSlide4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6.xml"/>
		</Relationships>
</file>

<file path=ppt/notesSlides/_rels/notesSlide4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7.xml"/>
		</Relationships>
</file>

<file path=ppt/notesSlides/_rels/notesSlide4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8.xml"/>
		</Relationships>
</file>

<file path=ppt/notesSlides/_rels/notesSlide4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0.xml"/>
		</Relationships>
</file>

<file path=ppt/notesSlides/_rels/notesSlide5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1.xml"/>
		</Relationships>
</file>

<file path=ppt/notesSlides/_rels/notesSlide5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2.xml"/>
		</Relationships>
</file>

<file path=ppt/notesSlides/_rels/notesSlide5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3.xml"/>
		</Relationships>
</file>

<file path=ppt/notesSlides/_rels/notesSlide5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4.xml"/>
		</Relationships>
</file>

<file path=ppt/notesSlides/_rels/notesSlide5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5.xml"/>
		</Relationships>
</file>

<file path=ppt/notesSlides/_rels/notesSlide5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6.xml"/>
		</Relationships>
</file>

<file path=ppt/notesSlides/_rels/notesSlide5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7.xml"/>
		</Relationships>
</file>

<file path=ppt/notesSlides/_rels/notesSlide5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8.xml"/>
		</Relationships>
</file>

<file path=ppt/notesSlides/_rels/notesSlide5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9.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0.xml"/>
		</Relationships>
</file>

<file path=ppt/notesSlides/_rels/notesSlide5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1.xml"/>
		</Relationships>
</file>

<file path=ppt/notesSlides/_rels/notesSlide5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2.xml"/>
		</Relationships>
</file>

<file path=ppt/notesSlides/_rels/notesSlide5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3.xml"/>
		</Relationships>
</file>

<file path=ppt/notesSlides/_rels/notesSlide5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4.xml"/>
		</Relationships>
</file>

<file path=ppt/notesSlides/_rels/notesSlide5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5.xml"/>
		</Relationships>
</file>

<file path=ppt/notesSlides/_rels/notesSlide5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6.xml"/>
		</Relationships>
</file>

<file path=ppt/notesSlides/_rels/notesSlide5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7.xml"/>
		</Relationships>
</file>

<file path=ppt/notesSlides/_rels/notesSlide5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8.xml"/>
		</Relationships>
</file>

<file path=ppt/notesSlides/_rels/notesSlide5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9.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0.xml"/>
		</Relationships>
</file>

<file path=ppt/notesSlides/_rels/notesSlide5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1.xml"/>
		</Relationships>
</file>

<file path=ppt/notesSlides/_rels/notesSlide5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2.xml"/>
		</Relationships>
</file>

<file path=ppt/notesSlides/_rels/notesSlide5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3.xml"/>
		</Relationships>
</file>

<file path=ppt/notesSlides/_rels/notesSlide5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4.xml"/>
		</Relationships>
</file>

<file path=ppt/notesSlides/_rels/notesSlide5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5.xml"/>
		</Relationships>
</file>

<file path=ppt/notesSlides/_rels/notesSlide5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6.xml"/>
		</Relationships>
</file>

<file path=ppt/notesSlides/_rels/notesSlide5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7.xml"/>
		</Relationships>
</file>

<file path=ppt/notesSlides/_rels/notesSlide5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8.xml"/>
		</Relationships>
</file>

<file path=ppt/notesSlides/_rels/notesSlide5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9.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0.xml"/>
		</Relationships>
</file>

<file path=ppt/notesSlides/_rels/notesSlide5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1.xml"/>
		</Relationships>
</file>

<file path=ppt/notesSlides/_rels/notesSlide5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2.xml"/>
		</Relationships>
</file>

<file path=ppt/notesSlides/_rels/notesSlide5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3.xml"/>
		</Relationships>
</file>

<file path=ppt/notesSlides/_rels/notesSlide5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4.xml"/>
		</Relationships>
</file>

<file path=ppt/notesSlides/_rels/notesSlide5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5.xml"/>
		</Relationships>
</file>

<file path=ppt/notesSlides/_rels/notesSlide5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6.xml"/>
		</Relationships>
</file>

<file path=ppt/notesSlides/_rels/notesSlide5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7.xml"/>
		</Relationships>
</file>

<file path=ppt/notesSlides/_rels/notesSlide5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8.xml"/>
		</Relationships>
</file>

<file path=ppt/notesSlides/_rels/notesSlide5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9.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0.xml"/>
		</Relationships>
</file>

<file path=ppt/notesSlides/_rels/notesSlide5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1.xml"/>
		</Relationships>
</file>

<file path=ppt/notesSlides/_rels/notesSlide5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2.xml"/>
		</Relationships>
</file>

<file path=ppt/notesSlides/_rels/notesSlide5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3.xml"/>
		</Relationships>
</file>

<file path=ppt/notesSlides/_rels/notesSlide5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4.xml"/>
		</Relationships>
</file>

<file path=ppt/notesSlides/_rels/notesSlide5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5.xml"/>
		</Relationships>
</file>

<file path=ppt/notesSlides/_rels/notesSlide5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6.xml"/>
		</Relationships>
</file>

<file path=ppt/notesSlides/_rels/notesSlide5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7.xml"/>
		</Relationships>
</file>

<file path=ppt/notesSlides/_rels/notesSlide5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8.xml"/>
		</Relationships>
</file>

<file path=ppt/notesSlides/_rels/notesSlide5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9.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0.xml"/>
		</Relationships>
</file>

<file path=ppt/notesSlides/_rels/notesSlide5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1.xml"/>
		</Relationships>
</file>

<file path=ppt/notesSlides/_rels/notesSlide5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2.xml"/>
		</Relationships>
</file>

<file path=ppt/notesSlides/_rels/notesSlide5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3.xml"/>
		</Relationships>
</file>

<file path=ppt/notesSlides/_rels/notesSlide5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4.xml"/>
		</Relationships>
</file>

<file path=ppt/notesSlides/_rels/notesSlide5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5.xml"/>
		</Relationships>
</file>

<file path=ppt/notesSlides/_rels/notesSlide5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6.xml"/>
		</Relationships>
</file>

<file path=ppt/notesSlides/_rels/notesSlide5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7.xml"/>
		</Relationships>
</file>

<file path=ppt/notesSlides/_rels/notesSlide5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8.xml"/>
		</Relationships>
</file>

<file path=ppt/notesSlides/_rels/notesSlide5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9.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0.xml"/>
		</Relationships>
</file>

<file path=ppt/notesSlides/_rels/notesSlide5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1.xml"/>
		</Relationships>
</file>

<file path=ppt/notesSlides/_rels/notesSlide5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2.xml"/>
		</Relationships>
</file>

<file path=ppt/notesSlides/_rels/notesSlide5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3.xml"/>
		</Relationships>
</file>

<file path=ppt/notesSlides/_rels/notesSlide5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4.xml"/>
		</Relationships>
</file>

<file path=ppt/notesSlides/_rels/notesSlide5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5.xml"/>
		</Relationships>
</file>

<file path=ppt/notesSlides/_rels/notesSlide5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6.xml"/>
		</Relationships>
</file>

<file path=ppt/notesSlides/_rels/notesSlide5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7.xml"/>
		</Relationships>
</file>

<file path=ppt/notesSlides/_rels/notesSlide5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8.xml"/>
		</Relationships>
</file>

<file path=ppt/notesSlides/_rels/notesSlide5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9.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0.xml"/>
		</Relationships>
</file>

<file path=ppt/notesSlides/_rels/notesSlide5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1.xml"/>
		</Relationships>
</file>

<file path=ppt/notesSlides/_rels/notesSlide5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2.xml"/>
		</Relationships>
</file>

<file path=ppt/notesSlides/_rels/notesSlide5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3.xml"/>
		</Relationships>
</file>

<file path=ppt/notesSlides/_rels/notesSlide5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4.xml"/>
		</Relationships>
</file>

<file path=ppt/notesSlides/_rels/notesSlide5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5.xml"/>
		</Relationships>
</file>

<file path=ppt/notesSlides/_rels/notesSlide5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6.xml"/>
		</Relationships>
</file>

<file path=ppt/notesSlides/_rels/notesSlide5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7.xml"/>
		</Relationships>
</file>

<file path=ppt/notesSlides/_rels/notesSlide5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8.xml"/>
		</Relationships>
</file>

<file path=ppt/notesSlides/_rels/notesSlide5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9.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0.xml"/>
		</Relationships>
</file>

<file path=ppt/notesSlides/_rels/notesSlide5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1.xml"/>
		</Relationships>
</file>

<file path=ppt/notesSlides/_rels/notesSlide5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2.xml"/>
		</Relationships>
</file>

<file path=ppt/notesSlides/_rels/notesSlide5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3.xml"/>
		</Relationships>
</file>

<file path=ppt/notesSlides/_rels/notesSlide5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4.xml"/>
		</Relationships>
</file>

<file path=ppt/notesSlides/_rels/notesSlide5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5.xml"/>
		</Relationships>
</file>

<file path=ppt/notesSlides/_rels/notesSlide5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6.xml"/>
		</Relationships>
</file>

<file path=ppt/notesSlides/_rels/notesSlide5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7.xml"/>
		</Relationships>
</file>

<file path=ppt/notesSlides/_rels/notesSlide5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8.xml"/>
		</Relationships>
</file>

<file path=ppt/notesSlides/_rels/notesSlide5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9.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5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0.xml"/>
		</Relationships>
</file>

<file path=ppt/notesSlides/_rels/notesSlide5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1.xml"/>
		</Relationships>
</file>

<file path=ppt/notesSlides/_rels/notesSlide5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2.xml"/>
		</Relationships>
</file>

<file path=ppt/notesSlides/_rels/notesSlide5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3.xml"/>
		</Relationships>
</file>

<file path=ppt/notesSlides/_rels/notesSlide5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4.xml"/>
		</Relationships>
</file>

<file path=ppt/notesSlides/_rels/notesSlide5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5.xml"/>
		</Relationships>
</file>

<file path=ppt/notesSlides/_rels/notesSlide5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6.xml"/>
		</Relationships>
</file>

<file path=ppt/notesSlides/_rels/notesSlide5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7.xml"/>
		</Relationships>
</file>

<file path=ppt/notesSlides/_rels/notesSlide5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8.xml"/>
		</Relationships>
</file>

<file path=ppt/notesSlides/_rels/notesSlide5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0.xml"/>
		</Relationships>
</file>

<file path=ppt/notesSlides/_rels/notesSlide6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1.xml"/>
		</Relationships>
</file>

<file path=ppt/notesSlides/_rels/notesSlide6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2.xml"/>
		</Relationships>
</file>

<file path=ppt/notesSlides/_rels/notesSlide6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3.xml"/>
		</Relationships>
</file>

<file path=ppt/notesSlides/_rels/notesSlide6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4.xml"/>
		</Relationships>
</file>

<file path=ppt/notesSlides/_rels/notesSlide6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5.xml"/>
		</Relationships>
</file>

<file path=ppt/notesSlides/_rels/notesSlide6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6.xml"/>
		</Relationships>
</file>

<file path=ppt/notesSlides/_rels/notesSlide6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7.xml"/>
		</Relationships>
</file>

<file path=ppt/notesSlides/_rels/notesSlide6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8.xml"/>
		</Relationships>
</file>

<file path=ppt/notesSlides/_rels/notesSlide6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9.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0.xml"/>
		</Relationships>
</file>

<file path=ppt/notesSlides/_rels/notesSlide6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0.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4.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5.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0.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3.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4.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5.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6.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7.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8.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0.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1.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3.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4.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5.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6.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7.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8.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0.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1.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3.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4.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5.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6.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7.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8.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0.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1.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3.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4.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5.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6.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7.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8.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0.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1.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3.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4.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5.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6.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7.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8.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0.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1.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3.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4.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5.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6.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7.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8.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0.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1.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3.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4.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5.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6.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7.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8.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0.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1.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3.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4.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5.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6.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7.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8.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0.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1.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3.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4.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5.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6.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7.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8.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0.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1.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3.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4.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5.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6.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7.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8.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0.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1.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3.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4.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5.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6.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7.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8.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0.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1.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3.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4.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5.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6.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7.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8.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0.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1.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3.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4.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5.xml"/></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6.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7.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8.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0.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1.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3.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4.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5.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6.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7.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8.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0.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1.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2.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3.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4.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5.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6.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7.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8.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0.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1.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3.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4.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5.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6.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7.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8.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0.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1.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3.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4.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5.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6.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7.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8.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0.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1.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3.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4.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5.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6.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7.xml"/></Relationships>
</file>

<file path=ppt/slides/_rels/slide4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8.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0.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1.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3.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4.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5.xml"/></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6.xm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7.xml"/></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8.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0.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1.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2.xm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3.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4.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5.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6.xm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7.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8.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0.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1.xml"/></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2.xm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3.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4.xml"/></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5.xml"/></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6.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7.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8.xml"/></Relationships>
</file>

<file path=ppt/slides/_rels/slide5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0.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1.xml"/></Relationships>
</file>

<file path=ppt/slides/_rels/slide5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2.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3.xml"/></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4.xml"/></Relationships>
</file>

<file path=ppt/slides/_rels/slide5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5.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6.xml"/></Relationships>
</file>

<file path=ppt/slides/_rels/slide5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7.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8.xml"/></Relationships>
</file>

<file path=ppt/slides/_rels/slide5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0.xml"/></Relationships>
</file>

<file path=ppt/slides/_rels/slide5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1.xml"/></Relationships>
</file>

<file path=ppt/slides/_rels/slide5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2.xml"/></Relationships>
</file>

<file path=ppt/slides/_rels/slide5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3.xml"/></Relationships>
</file>

<file path=ppt/slides/_rels/slide5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4.xml"/></Relationships>
</file>

<file path=ppt/slides/_rels/slide5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5.xml"/></Relationships>
</file>

<file path=ppt/slides/_rels/slide5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6.xml"/></Relationships>
</file>

<file path=ppt/slides/_rels/slide5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7.xml"/></Relationships>
</file>

<file path=ppt/slides/_rels/slide5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8.xml"/></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0.xml"/></Relationships>
</file>

<file path=ppt/slides/_rels/slide5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1.xml"/></Relationships>
</file>

<file path=ppt/slides/_rels/slide5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2.xml"/></Relationships>
</file>

<file path=ppt/slides/_rels/slide5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3.xml"/></Relationships>
</file>

<file path=ppt/slides/_rels/slide5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4.xml"/></Relationships>
</file>

<file path=ppt/slides/_rels/slide5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5.xml"/></Relationships>
</file>

<file path=ppt/slides/_rels/slide5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6.xml"/></Relationships>
</file>

<file path=ppt/slides/_rels/slide5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7.xml"/></Relationships>
</file>

<file path=ppt/slides/_rels/slide5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8.xml"/></Relationships>
</file>

<file path=ppt/slides/_rels/slide5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0.xml"/></Relationships>
</file>

<file path=ppt/slides/_rels/slide5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1.xml"/></Relationships>
</file>

<file path=ppt/slides/_rels/slide5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2.xml"/></Relationships>
</file>

<file path=ppt/slides/_rels/slide5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3.xml"/></Relationships>
</file>

<file path=ppt/slides/_rels/slide5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4.xml"/></Relationships>
</file>

<file path=ppt/slides/_rels/slide5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5.xml"/></Relationships>
</file>

<file path=ppt/slides/_rels/slide5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6.xml"/></Relationships>
</file>

<file path=ppt/slides/_rels/slide5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7.xml"/></Relationships>
</file>

<file path=ppt/slides/_rels/slide5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8.xml"/></Relationships>
</file>

<file path=ppt/slides/_rels/slide5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0.xml"/></Relationships>
</file>

<file path=ppt/slides/_rels/slide5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1.xml"/></Relationships>
</file>

<file path=ppt/slides/_rels/slide5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2.xml"/></Relationships>
</file>

<file path=ppt/slides/_rels/slide5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3.xml"/></Relationships>
</file>

<file path=ppt/slides/_rels/slide5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4.xml"/></Relationships>
</file>

<file path=ppt/slides/_rels/slide5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5.xml"/></Relationships>
</file>

<file path=ppt/slides/_rels/slide5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6.xml"/></Relationships>
</file>

<file path=ppt/slides/_rels/slide5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7.xml"/></Relationships>
</file>

<file path=ppt/slides/_rels/slide5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8.xml"/></Relationships>
</file>

<file path=ppt/slides/_rels/slide5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0.xml"/></Relationships>
</file>

<file path=ppt/slides/_rels/slide5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1.xml"/></Relationships>
</file>

<file path=ppt/slides/_rels/slide5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2.xml"/></Relationships>
</file>

<file path=ppt/slides/_rels/slide5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3.xml"/></Relationships>
</file>

<file path=ppt/slides/_rels/slide5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4.xml"/></Relationships>
</file>

<file path=ppt/slides/_rels/slide5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5.xml"/></Relationships>
</file>

<file path=ppt/slides/_rels/slide5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6.xml"/></Relationships>
</file>

<file path=ppt/slides/_rels/slide5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7.xml"/></Relationships>
</file>

<file path=ppt/slides/_rels/slide5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8.xml"/></Relationships>
</file>

<file path=ppt/slides/_rels/slide5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0.xml"/></Relationships>
</file>

<file path=ppt/slides/_rels/slide5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1.xml"/></Relationships>
</file>

<file path=ppt/slides/_rels/slide5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2.xml"/></Relationships>
</file>

<file path=ppt/slides/_rels/slide5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3.xml"/></Relationships>
</file>

<file path=ppt/slides/_rels/slide5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4.xml"/></Relationships>
</file>

<file path=ppt/slides/_rels/slide5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5.xml"/></Relationships>
</file>

<file path=ppt/slides/_rels/slide5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6.xml"/></Relationships>
</file>

<file path=ppt/slides/_rels/slide5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7.xml"/></Relationships>
</file>

<file path=ppt/slides/_rels/slide5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8.xml"/></Relationships>
</file>

<file path=ppt/slides/_rels/slide5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0.xml"/></Relationships>
</file>

<file path=ppt/slides/_rels/slide5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1.xml"/></Relationships>
</file>

<file path=ppt/slides/_rels/slide5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2.xml"/></Relationships>
</file>

<file path=ppt/slides/_rels/slide5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3.xml"/></Relationships>
</file>

<file path=ppt/slides/_rels/slide5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4.xml"/></Relationships>
</file>

<file path=ppt/slides/_rels/slide5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5.xml"/></Relationships>
</file>

<file path=ppt/slides/_rels/slide5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6.xml"/></Relationships>
</file>

<file path=ppt/slides/_rels/slide5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7.xml"/></Relationships>
</file>

<file path=ppt/slides/_rels/slide5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8.xml"/></Relationships>
</file>

<file path=ppt/slides/_rels/slide5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5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0.xml"/></Relationships>
</file>

<file path=ppt/slides/_rels/slide5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1.xml"/></Relationships>
</file>

<file path=ppt/slides/_rels/slide5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2.xml"/></Relationships>
</file>

<file path=ppt/slides/_rels/slide5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3.xml"/></Relationships>
</file>

<file path=ppt/slides/_rels/slide5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4.xml"/></Relationships>
</file>

<file path=ppt/slides/_rels/slide5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5.xml"/></Relationships>
</file>

<file path=ppt/slides/_rels/slide5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6.xml"/></Relationships>
</file>

<file path=ppt/slides/_rels/slide5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7.xml"/></Relationships>
</file>

<file path=ppt/slides/_rels/slide5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8.xml"/></Relationships>
</file>

<file path=ppt/slides/_rels/slide5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0.xml"/></Relationships>
</file>

<file path=ppt/slides/_rels/slide6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1.xml"/></Relationships>
</file>

<file path=ppt/slides/_rels/slide6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2.xml"/></Relationships>
</file>

<file path=ppt/slides/_rels/slide6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3.xml"/></Relationships>
</file>

<file path=ppt/slides/_rels/slide6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4.xml"/></Relationships>
</file>

<file path=ppt/slides/_rels/slide6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5.xml"/></Relationships>
</file>

<file path=ppt/slides/_rels/slide6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6.xml"/></Relationships>
</file>

<file path=ppt/slides/_rels/slide6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7.xml"/></Relationships>
</file>

<file path=ppt/slides/_rels/slide6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8.xml"/></Relationships>
</file>

<file path=ppt/slides/_rels/slide6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0.xml"/></Relationships>
</file>

<file path=ppt/slides/_rels/slide6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58A6FF"/>
          </a:solidFill>
          <a:ln/>
        </p:spPr>
      </p:sp>
      <p:sp>
        <p:nvSpPr>
          <p:cNvPr id="3" name="Text 1"/>
          <p:cNvSpPr/>
          <p:nvPr/>
        </p:nvSpPr>
        <p:spPr>
          <a:xfrm>
            <a:off x="731520" y="548640"/>
            <a:ext cx="7315200" cy="1097280"/>
          </a:xfrm>
          <a:prstGeom prst="rect">
            <a:avLst/>
          </a:prstGeom>
          <a:noFill/>
          <a:ln/>
        </p:spPr>
        <p:txBody>
          <a:bodyPr wrap="square" rtlCol="0" anchor="ctr"/>
          <a:lstStyle/>
          <a:p>
            <a:pPr indent="0" marL="0">
              <a:buNone/>
            </a:pPr>
            <a:r>
              <a:rPr lang="en-US" sz="6400" b="1" dirty="0">
                <a:solidFill>
                  <a:srgbClr val="FFFFFF"/>
                </a:solidFill>
                <a:latin typeface="Arial" pitchFamily="34" charset="0"/>
                <a:ea typeface="Arial" pitchFamily="34" charset="-122"/>
                <a:cs typeface="Arial" pitchFamily="34" charset="-120"/>
              </a:rPr>
              <a:t>CCA-F</a:t>
            </a:r>
            <a:endParaRPr lang="en-US" sz="6400" dirty="0"/>
          </a:p>
        </p:txBody>
      </p:sp>
      <p:sp>
        <p:nvSpPr>
          <p:cNvPr id="4" name="Text 2"/>
          <p:cNvSpPr/>
          <p:nvPr/>
        </p:nvSpPr>
        <p:spPr>
          <a:xfrm>
            <a:off x="731520" y="1463040"/>
            <a:ext cx="7315200" cy="548640"/>
          </a:xfrm>
          <a:prstGeom prst="rect">
            <a:avLst/>
          </a:prstGeom>
          <a:noFill/>
          <a:ln/>
        </p:spPr>
        <p:txBody>
          <a:bodyPr wrap="square" rtlCol="0" anchor="ctr"/>
          <a:lstStyle/>
          <a:p>
            <a:pPr indent="0" marL="0">
              <a:buNone/>
            </a:pPr>
            <a:r>
              <a:rPr lang="en-US" sz="2200" dirty="0">
                <a:solidFill>
                  <a:srgbClr val="58A6FF"/>
                </a:solidFill>
                <a:latin typeface="Arial" pitchFamily="34" charset="0"/>
                <a:ea typeface="Arial" pitchFamily="34" charset="-122"/>
                <a:cs typeface="Arial" pitchFamily="34" charset="-120"/>
              </a:rPr>
              <a:t>Claude Certified Architect — Foundations</a:t>
            </a:r>
            <a:endParaRPr lang="en-US" sz="2200" dirty="0"/>
          </a:p>
        </p:txBody>
      </p:sp>
      <p:sp>
        <p:nvSpPr>
          <p:cNvPr id="5" name="Text 3"/>
          <p:cNvSpPr/>
          <p:nvPr/>
        </p:nvSpPr>
        <p:spPr>
          <a:xfrm>
            <a:off x="731520" y="2103120"/>
            <a:ext cx="7315200" cy="457200"/>
          </a:xfrm>
          <a:prstGeom prst="rect">
            <a:avLst/>
          </a:prstGeom>
          <a:noFill/>
          <a:ln/>
        </p:spPr>
        <p:txBody>
          <a:bodyPr wrap="square" rtlCol="0" anchor="ctr"/>
          <a:lstStyle/>
          <a:p>
            <a:pPr indent="0" marL="0">
              <a:buNone/>
            </a:pPr>
            <a:r>
              <a:rPr lang="en-US" sz="1400" dirty="0">
                <a:solidFill>
                  <a:srgbClr val="8B949E"/>
                </a:solidFill>
                <a:latin typeface="Arial" pitchFamily="34" charset="0"/>
                <a:ea typeface="Arial" pitchFamily="34" charset="-122"/>
                <a:cs typeface="Arial" pitchFamily="34" charset="-120"/>
              </a:rPr>
              <a:t>Complete Study Guide · 288 Questions · Visual Explanations</a:t>
            </a:r>
            <a:endParaRPr lang="en-US" sz="1400" dirty="0"/>
          </a:p>
        </p:txBody>
      </p:sp>
      <p:sp>
        <p:nvSpPr>
          <p:cNvPr id="6" name="Shape 4"/>
          <p:cNvSpPr/>
          <p:nvPr/>
        </p:nvSpPr>
        <p:spPr>
          <a:xfrm>
            <a:off x="731520" y="2926080"/>
            <a:ext cx="3200400" cy="731520"/>
          </a:xfrm>
          <a:prstGeom prst="roundRect">
            <a:avLst>
              <a:gd name="adj" fmla="val 12500"/>
            </a:avLst>
          </a:prstGeom>
          <a:solidFill>
            <a:srgbClr val="0D2818"/>
          </a:solidFill>
          <a:ln w="25400">
            <a:solidFill>
              <a:srgbClr val="3FB950"/>
            </a:solidFill>
            <a:prstDash val="solid"/>
          </a:ln>
        </p:spPr>
      </p:sp>
      <p:sp>
        <p:nvSpPr>
          <p:cNvPr id="7" name="Text 5"/>
          <p:cNvSpPr/>
          <p:nvPr/>
        </p:nvSpPr>
        <p:spPr>
          <a:xfrm>
            <a:off x="731520" y="2926080"/>
            <a:ext cx="3200400" cy="731520"/>
          </a:xfrm>
          <a:prstGeom prst="rect">
            <a:avLst/>
          </a:prstGeom>
          <a:noFill/>
          <a:ln/>
        </p:spPr>
        <p:txBody>
          <a:bodyPr wrap="square" lIns="0" tIns="0" rIns="0" bIns="0" rtlCol="0" anchor="ctr"/>
          <a:lstStyle/>
          <a:p>
            <a:pPr algn="ctr" indent="0" marL="0">
              <a:buNone/>
            </a:pPr>
            <a:r>
              <a:rPr lang="en-US" sz="2800" b="1" dirty="0">
                <a:solidFill>
                  <a:srgbClr val="3FB950"/>
                </a:solidFill>
                <a:latin typeface="Arial" pitchFamily="34" charset="0"/>
                <a:ea typeface="Arial" pitchFamily="34" charset="-122"/>
                <a:cs typeface="Arial" pitchFamily="34" charset="-120"/>
              </a:rPr>
              <a:t>TARGET: 85%+</a:t>
            </a:r>
            <a:endParaRPr lang="en-US" sz="2800" dirty="0"/>
          </a:p>
        </p:txBody>
      </p:sp>
      <p:sp>
        <p:nvSpPr>
          <p:cNvPr id="8" name="Text 6"/>
          <p:cNvSpPr/>
          <p:nvPr/>
        </p:nvSpPr>
        <p:spPr>
          <a:xfrm>
            <a:off x="731520" y="4023360"/>
            <a:ext cx="3657600" cy="36576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vijay-gokarn.com</a:t>
            </a:r>
            <a:endParaRPr lang="en-US" sz="1200" dirty="0"/>
          </a:p>
        </p:txBody>
      </p:sp>
      <p:sp>
        <p:nvSpPr>
          <p:cNvPr id="9" name="Text 7"/>
          <p:cNvSpPr/>
          <p:nvPr/>
        </p:nvSpPr>
        <p:spPr>
          <a:xfrm>
            <a:off x="731520" y="4389120"/>
            <a:ext cx="4572000" cy="320040"/>
          </a:xfrm>
          <a:prstGeom prst="rect">
            <a:avLst/>
          </a:prstGeom>
          <a:noFill/>
          <a:ln/>
        </p:spPr>
        <p:txBody>
          <a:bodyPr wrap="square" rtlCol="0" anchor="ctr"/>
          <a:lstStyle/>
          <a:p>
            <a:pPr indent="0" marL="0">
              <a:buNone/>
            </a:pPr>
            <a:r>
              <a:rPr lang="en-US" sz="1100" i="1" dirty="0">
                <a:solidFill>
                  <a:srgbClr val="58A6FF"/>
                </a:solidFill>
                <a:latin typeface="Arial" pitchFamily="34" charset="0"/>
                <a:ea typeface="Arial" pitchFamily="34" charset="-122"/>
                <a:cs typeface="Arial" pitchFamily="34" charset="-120"/>
              </a:rPr>
              <a:t>Ignite Curiosity. Fuel the Future.</a:t>
            </a:r>
            <a:endParaRPr lang="en-US" sz="1100" dirty="0"/>
          </a:p>
        </p:txBody>
      </p:sp>
      <p:sp>
        <p:nvSpPr>
          <p:cNvPr id="10" name="Shape 8"/>
          <p:cNvSpPr/>
          <p:nvPr/>
        </p:nvSpPr>
        <p:spPr>
          <a:xfrm>
            <a:off x="5669280" y="914400"/>
            <a:ext cx="2743200" cy="914400"/>
          </a:xfrm>
          <a:prstGeom prst="roundRect">
            <a:avLst>
              <a:gd name="adj" fmla="val 10000"/>
            </a:avLst>
          </a:prstGeom>
          <a:solidFill>
            <a:srgbClr val="161B22"/>
          </a:solidFill>
          <a:ln w="12700">
            <a:solidFill>
              <a:srgbClr val="30363D"/>
            </a:solidFill>
            <a:prstDash val="solid"/>
          </a:ln>
        </p:spPr>
      </p:sp>
      <p:sp>
        <p:nvSpPr>
          <p:cNvPr id="11" name="Text 9"/>
          <p:cNvSpPr/>
          <p:nvPr/>
        </p:nvSpPr>
        <p:spPr>
          <a:xfrm>
            <a:off x="5669280" y="914400"/>
            <a:ext cx="1188720" cy="914400"/>
          </a:xfrm>
          <a:prstGeom prst="rect">
            <a:avLst/>
          </a:prstGeom>
          <a:noFill/>
          <a:ln/>
        </p:spPr>
        <p:txBody>
          <a:bodyPr wrap="square" lIns="0" tIns="0" rIns="0" bIns="0" rtlCol="0" anchor="ctr"/>
          <a:lstStyle/>
          <a:p>
            <a:pPr algn="ctr" indent="0" marL="0">
              <a:buNone/>
            </a:pPr>
            <a:r>
              <a:rPr lang="en-US" sz="3200" b="1" dirty="0">
                <a:solidFill>
                  <a:srgbClr val="58A6FF"/>
                </a:solidFill>
                <a:latin typeface="Arial" pitchFamily="34" charset="0"/>
                <a:ea typeface="Arial" pitchFamily="34" charset="-122"/>
                <a:cs typeface="Arial" pitchFamily="34" charset="-120"/>
              </a:rPr>
              <a:t>288</a:t>
            </a:r>
            <a:endParaRPr lang="en-US" sz="3200" dirty="0"/>
          </a:p>
        </p:txBody>
      </p:sp>
      <p:sp>
        <p:nvSpPr>
          <p:cNvPr id="12" name="Text 10"/>
          <p:cNvSpPr/>
          <p:nvPr/>
        </p:nvSpPr>
        <p:spPr>
          <a:xfrm>
            <a:off x="6858000" y="914400"/>
            <a:ext cx="1463040" cy="914400"/>
          </a:xfrm>
          <a:prstGeom prst="rect">
            <a:avLst/>
          </a:prstGeom>
          <a:noFill/>
          <a:ln/>
        </p:spPr>
        <p:txBody>
          <a:bodyPr wrap="square" lIns="0" tIns="0" rIns="0" bIns="0" rtlCol="0" anchor="ctr"/>
          <a:lstStyle/>
          <a:p>
            <a:pPr indent="0" marL="0">
              <a:buNone/>
            </a:pPr>
            <a:r>
              <a:rPr lang="en-US" sz="1400" dirty="0">
                <a:solidFill>
                  <a:srgbClr val="E6EDF3"/>
                </a:solidFill>
                <a:latin typeface="Arial" pitchFamily="34" charset="0"/>
                <a:ea typeface="Arial" pitchFamily="34" charset="-122"/>
                <a:cs typeface="Arial" pitchFamily="34" charset="-120"/>
              </a:rPr>
              <a:t>Questions</a:t>
            </a:r>
            <a:endParaRPr lang="en-US" sz="1400" dirty="0"/>
          </a:p>
        </p:txBody>
      </p:sp>
      <p:sp>
        <p:nvSpPr>
          <p:cNvPr id="13" name="Shape 11"/>
          <p:cNvSpPr/>
          <p:nvPr/>
        </p:nvSpPr>
        <p:spPr>
          <a:xfrm>
            <a:off x="5669280" y="2103120"/>
            <a:ext cx="2743200" cy="914400"/>
          </a:xfrm>
          <a:prstGeom prst="roundRect">
            <a:avLst>
              <a:gd name="adj" fmla="val 10000"/>
            </a:avLst>
          </a:prstGeom>
          <a:solidFill>
            <a:srgbClr val="161B22"/>
          </a:solidFill>
          <a:ln w="12700">
            <a:solidFill>
              <a:srgbClr val="30363D"/>
            </a:solidFill>
            <a:prstDash val="solid"/>
          </a:ln>
        </p:spPr>
      </p:sp>
      <p:sp>
        <p:nvSpPr>
          <p:cNvPr id="14" name="Text 12"/>
          <p:cNvSpPr/>
          <p:nvPr/>
        </p:nvSpPr>
        <p:spPr>
          <a:xfrm>
            <a:off x="5669280" y="2103120"/>
            <a:ext cx="1188720" cy="914400"/>
          </a:xfrm>
          <a:prstGeom prst="rect">
            <a:avLst/>
          </a:prstGeom>
          <a:noFill/>
          <a:ln/>
        </p:spPr>
        <p:txBody>
          <a:bodyPr wrap="square" lIns="0" tIns="0" rIns="0" bIns="0" rtlCol="0" anchor="ctr"/>
          <a:lstStyle/>
          <a:p>
            <a:pPr algn="ctr" indent="0" marL="0">
              <a:buNone/>
            </a:pPr>
            <a:r>
              <a:rPr lang="en-US" sz="3200" b="1" dirty="0">
                <a:solidFill>
                  <a:srgbClr val="BC8CFF"/>
                </a:solidFill>
                <a:latin typeface="Arial" pitchFamily="34" charset="0"/>
                <a:ea typeface="Arial" pitchFamily="34" charset="-122"/>
                <a:cs typeface="Arial" pitchFamily="34" charset="-120"/>
              </a:rPr>
              <a:t>17</a:t>
            </a:r>
            <a:endParaRPr lang="en-US" sz="3200" dirty="0"/>
          </a:p>
        </p:txBody>
      </p:sp>
      <p:sp>
        <p:nvSpPr>
          <p:cNvPr id="15" name="Text 13"/>
          <p:cNvSpPr/>
          <p:nvPr/>
        </p:nvSpPr>
        <p:spPr>
          <a:xfrm>
            <a:off x="6858000" y="2103120"/>
            <a:ext cx="1463040" cy="914400"/>
          </a:xfrm>
          <a:prstGeom prst="rect">
            <a:avLst/>
          </a:prstGeom>
          <a:noFill/>
          <a:ln/>
        </p:spPr>
        <p:txBody>
          <a:bodyPr wrap="square" lIns="0" tIns="0" rIns="0" bIns="0" rtlCol="0" anchor="ctr"/>
          <a:lstStyle/>
          <a:p>
            <a:pPr indent="0" marL="0">
              <a:buNone/>
            </a:pPr>
            <a:r>
              <a:rPr lang="en-US" sz="1400" dirty="0">
                <a:solidFill>
                  <a:srgbClr val="E6EDF3"/>
                </a:solidFill>
                <a:latin typeface="Arial" pitchFamily="34" charset="0"/>
                <a:ea typeface="Arial" pitchFamily="34" charset="-122"/>
                <a:cs typeface="Arial" pitchFamily="34" charset="-120"/>
              </a:rPr>
              <a:t>Domains</a:t>
            </a:r>
            <a:endParaRPr lang="en-US" sz="1400" dirty="0"/>
          </a:p>
        </p:txBody>
      </p:sp>
      <p:sp>
        <p:nvSpPr>
          <p:cNvPr id="16" name="Shape 14"/>
          <p:cNvSpPr/>
          <p:nvPr/>
        </p:nvSpPr>
        <p:spPr>
          <a:xfrm>
            <a:off x="5669280" y="3291840"/>
            <a:ext cx="2743200" cy="914400"/>
          </a:xfrm>
          <a:prstGeom prst="roundRect">
            <a:avLst>
              <a:gd name="adj" fmla="val 10000"/>
            </a:avLst>
          </a:prstGeom>
          <a:solidFill>
            <a:srgbClr val="161B22"/>
          </a:solidFill>
          <a:ln w="12700">
            <a:solidFill>
              <a:srgbClr val="30363D"/>
            </a:solidFill>
            <a:prstDash val="solid"/>
          </a:ln>
        </p:spPr>
      </p:sp>
      <p:sp>
        <p:nvSpPr>
          <p:cNvPr id="17" name="Text 15"/>
          <p:cNvSpPr/>
          <p:nvPr/>
        </p:nvSpPr>
        <p:spPr>
          <a:xfrm>
            <a:off x="5669280" y="3291840"/>
            <a:ext cx="1188720" cy="914400"/>
          </a:xfrm>
          <a:prstGeom prst="rect">
            <a:avLst/>
          </a:prstGeom>
          <a:noFill/>
          <a:ln/>
        </p:spPr>
        <p:txBody>
          <a:bodyPr wrap="square" lIns="0" tIns="0" rIns="0" bIns="0" rtlCol="0" anchor="ctr"/>
          <a:lstStyle/>
          <a:p>
            <a:pPr algn="ctr" indent="0" marL="0">
              <a:buNone/>
            </a:pPr>
            <a:r>
              <a:rPr lang="en-US" sz="3200" b="1" dirty="0">
                <a:solidFill>
                  <a:srgbClr val="3FB950"/>
                </a:solidFill>
                <a:latin typeface="Arial" pitchFamily="34" charset="0"/>
                <a:ea typeface="Arial" pitchFamily="34" charset="-122"/>
                <a:cs typeface="Arial" pitchFamily="34" charset="-120"/>
              </a:rPr>
              <a:t>100%</a:t>
            </a:r>
            <a:endParaRPr lang="en-US" sz="3200" dirty="0"/>
          </a:p>
        </p:txBody>
      </p:sp>
      <p:sp>
        <p:nvSpPr>
          <p:cNvPr id="18" name="Text 16"/>
          <p:cNvSpPr/>
          <p:nvPr/>
        </p:nvSpPr>
        <p:spPr>
          <a:xfrm>
            <a:off x="6858000" y="3291840"/>
            <a:ext cx="1463040" cy="914400"/>
          </a:xfrm>
          <a:prstGeom prst="rect">
            <a:avLst/>
          </a:prstGeom>
          <a:noFill/>
          <a:ln/>
        </p:spPr>
        <p:txBody>
          <a:bodyPr wrap="square" lIns="0" tIns="0" rIns="0" bIns="0" rtlCol="0" anchor="ctr"/>
          <a:lstStyle/>
          <a:p>
            <a:pPr indent="0" marL="0">
              <a:buNone/>
            </a:pPr>
            <a:r>
              <a:rPr lang="en-US" sz="1400" dirty="0">
                <a:solidFill>
                  <a:srgbClr val="E6EDF3"/>
                </a:solidFill>
                <a:latin typeface="Arial" pitchFamily="34" charset="0"/>
                <a:ea typeface="Arial" pitchFamily="34" charset="-122"/>
                <a:cs typeface="Arial" pitchFamily="34" charset="-120"/>
              </a:rPr>
              <a:t>Explained</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D1117"/>
          </a:solidFill>
          <a:ln/>
        </p:spPr>
      </p:sp>
      <p:sp>
        <p:nvSpPr>
          <p:cNvPr id="3" name="Shape 1"/>
          <p:cNvSpPr/>
          <p:nvPr/>
        </p:nvSpPr>
        <p:spPr>
          <a:xfrm>
            <a:off x="0" y="0"/>
            <a:ext cx="9144000" cy="73152"/>
          </a:xfrm>
          <a:prstGeom prst="rect">
            <a:avLst/>
          </a:prstGeom>
          <a:solidFill>
            <a:srgbClr val="58A6FF"/>
          </a:solidFill>
          <a:ln/>
        </p:spPr>
      </p:sp>
      <p:sp>
        <p:nvSpPr>
          <p:cNvPr id="4" name="Text 2"/>
          <p:cNvSpPr/>
          <p:nvPr/>
        </p:nvSpPr>
        <p:spPr>
          <a:xfrm>
            <a:off x="548640" y="731520"/>
            <a:ext cx="1828800" cy="1371600"/>
          </a:xfrm>
          <a:prstGeom prst="rect">
            <a:avLst/>
          </a:prstGeom>
          <a:noFill/>
          <a:ln/>
        </p:spPr>
        <p:txBody>
          <a:bodyPr wrap="square" rtlCol="0" anchor="ctr"/>
          <a:lstStyle/>
          <a:p>
            <a:pPr indent="0" marL="0">
              <a:buNone/>
            </a:pPr>
            <a:r>
              <a:rPr lang="en-US" sz="7200" b="1" dirty="0">
                <a:solidFill>
                  <a:srgbClr val="58A6FF">
                    <a:alpha val="40000"/>
                  </a:srgbClr>
                </a:solidFill>
                <a:latin typeface="Arial" pitchFamily="34" charset="0"/>
                <a:ea typeface="Arial" pitchFamily="34" charset="-122"/>
                <a:cs typeface="Arial" pitchFamily="34" charset="-120"/>
              </a:rPr>
              <a:t>03</a:t>
            </a:r>
            <a:endParaRPr lang="en-US" sz="7200" dirty="0"/>
          </a:p>
        </p:txBody>
      </p:sp>
      <p:sp>
        <p:nvSpPr>
          <p:cNvPr id="5" name="Text 3"/>
          <p:cNvSpPr/>
          <p:nvPr/>
        </p:nvSpPr>
        <p:spPr>
          <a:xfrm>
            <a:off x="548640" y="1645920"/>
            <a:ext cx="7772400" cy="914400"/>
          </a:xfrm>
          <a:prstGeom prst="rect">
            <a:avLst/>
          </a:prstGeom>
          <a:noFill/>
          <a:ln/>
        </p:spPr>
        <p:txBody>
          <a:bodyPr wrap="square" rtlCol="0" anchor="ctr"/>
          <a:lstStyle/>
          <a:p>
            <a:pPr indent="0" marL="0">
              <a:buNone/>
            </a:pPr>
            <a:r>
              <a:rPr lang="en-US" sz="3600" b="1" dirty="0">
                <a:solidFill>
                  <a:srgbClr val="FFFFFF"/>
                </a:solidFill>
                <a:latin typeface="Arial" pitchFamily="34" charset="0"/>
                <a:ea typeface="Arial" pitchFamily="34" charset="-122"/>
                <a:cs typeface="Arial" pitchFamily="34" charset="-120"/>
              </a:rPr>
              <a:t>MCP — Model</a:t>
            </a:r>
            <a:endParaRPr lang="en-US" sz="3600" dirty="0"/>
          </a:p>
          <a:p>
            <a:pPr indent="0" marL="0">
              <a:buNone/>
            </a:pPr>
            <a:r>
              <a:rPr lang="en-US" sz="3600" b="1" dirty="0">
                <a:solidFill>
                  <a:srgbClr val="FFFFFF"/>
                </a:solidFill>
                <a:latin typeface="Arial" pitchFamily="34" charset="0"/>
                <a:ea typeface="Arial" pitchFamily="34" charset="-122"/>
                <a:cs typeface="Arial" pitchFamily="34" charset="-120"/>
              </a:rPr>
              <a:t>Context Protocol</a:t>
            </a:r>
            <a:endParaRPr lang="en-US" sz="3600" dirty="0"/>
          </a:p>
        </p:txBody>
      </p:sp>
      <p:sp>
        <p:nvSpPr>
          <p:cNvPr id="6" name="Text 4"/>
          <p:cNvSpPr/>
          <p:nvPr/>
        </p:nvSpPr>
        <p:spPr>
          <a:xfrm>
            <a:off x="548640" y="2560320"/>
            <a:ext cx="7772400" cy="731520"/>
          </a:xfrm>
          <a:prstGeom prst="rect">
            <a:avLst/>
          </a:prstGeom>
          <a:noFill/>
          <a:ln/>
        </p:spPr>
        <p:txBody>
          <a:bodyPr wrap="square" rtlCol="0" anchor="ctr"/>
          <a:lstStyle/>
          <a:p>
            <a:pPr indent="0" marL="0">
              <a:lnSpc>
                <a:spcPct val="130000"/>
              </a:lnSpc>
              <a:buNone/>
            </a:pPr>
            <a:r>
              <a:rPr lang="en-US" sz="1600" dirty="0">
                <a:solidFill>
                  <a:srgbClr val="8B949E"/>
                </a:solidFill>
                <a:latin typeface="Arial" pitchFamily="34" charset="0"/>
                <a:ea typeface="Arial" pitchFamily="34" charset="-122"/>
                <a:cs typeface="Arial" pitchFamily="34" charset="-120"/>
              </a:rPr>
              <a:t>Server architecture, transports (stdio vs HTTP/SSE),</a:t>
            </a:r>
            <a:endParaRPr lang="en-US" sz="1600" dirty="0"/>
          </a:p>
          <a:p>
            <a:pPr indent="0" marL="0">
              <a:lnSpc>
                <a:spcPct val="130000"/>
              </a:lnSpc>
              <a:buNone/>
            </a:pPr>
            <a:r>
              <a:rPr lang="en-US" sz="1600" dirty="0">
                <a:solidFill>
                  <a:srgbClr val="8B949E"/>
                </a:solidFill>
                <a:latin typeface="Arial" pitchFamily="34" charset="0"/>
                <a:ea typeface="Arial" pitchFamily="34" charset="-122"/>
                <a:cs typeface="Arial" pitchFamily="34" charset="-120"/>
              </a:rPr>
              <a:t>tools vs resources, tool descriptions, and tool count</a:t>
            </a:r>
            <a:endParaRPr lang="en-US" sz="1600" dirty="0"/>
          </a:p>
        </p:txBody>
      </p:sp>
      <p:sp>
        <p:nvSpPr>
          <p:cNvPr id="7" name="Shape 5"/>
          <p:cNvSpPr/>
          <p:nvPr/>
        </p:nvSpPr>
        <p:spPr>
          <a:xfrm>
            <a:off x="548640" y="4389120"/>
            <a:ext cx="1828800" cy="36576"/>
          </a:xfrm>
          <a:prstGeom prst="rect">
            <a:avLst/>
          </a:prstGeom>
          <a:solidFill>
            <a:srgbClr val="58A6FF"/>
          </a:solidFill>
          <a:ln/>
        </p:spPr>
      </p:sp>
      <p:sp>
        <p:nvSpPr>
          <p:cNvPr id="8" name="Text 6"/>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Goals and quality criteria allow the subagent to reason about the best approach, leveraging its own capabilities rather than following rigid instructions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Step-by-step procedures exceed the subagent's context window limit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Subagents are only capable of executing goals, not following procedures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Step-by-step procedures introduce latency in the subagent's execution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that coordinator prompts specify goals and quality criteria rather than step-by-step procedures. This allows the subagent to leverage its reasoning capabilities to determine the best approach for the specific situation, which often leads to better outcomes than following rigid procedures. Option A is unlikely for reasonable instructions. Option C understates subagent capabilities. Option D is incorrect — procedure length doesn't significantly affect latency.</a:t>
            </a:r>
            <a:endParaRPr lang="en-US" sz="11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wants to build a Claude agent that creates initial project scaffolding scripts. They want Claude to produce an init.sh file that sets up the project environment. According to the official agentic prompting guide, what is the benefit of this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init.sh scripts provide graceful starts for future context windows, establishing the working environment reliably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Shell scripts are more reliable than Claude's direct file operations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Shell scripts bypass Claude's permission system for faster setup</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init.sh is a reserved filename that Claude Code treats specially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init.sh scripts provide graceful starts for future context windows, establishing the working environment reliably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Shell scripts are more reliable than Claude's direct file operations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Shell scripts bypass Claude's permission system for faster setup</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init.sh is a reserved filename that Claude Code treats specially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agentic prompting guide recommends creating setup/init scripts for graceful starts. These scripts establish the working environment reliably and can be re-run in future context windows to quickly restore the project state. Option A isn't the primary rationale. Option C is incorrect about permission bypassing. Option D is incorrect — init.sh is not a reserved name.</a:t>
            </a:r>
            <a:endParaRPr lang="en-US" sz="11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an agent that needs to read, modify, and write files in a codebase. During a modification, the Edit tool fails because the search string appears in three places in the file. The developer wants to modify only the second occurrence. What is the correct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Edit with a 'occurrence: 2' parameter to target the second match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Include more surrounding context in the Edit search string to uniquely identify the second occurrence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Bash with sed to target the specific line number containing the second occurrence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Read the file, use Write to replace the entire content with the modification applied to the correct occurrence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Read the file, use Write to replace the entire content with the modification applied to the correct occurrence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Edit with a 'occurrence: 2' parameter to target the second match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Include more surrounding context in the Edit search string to uniquely identify the second occurrence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Bash with sed to target the specific line number containing the second occurrence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Edit fails due to non-unique matches and adding context still doesn't uniquely identify the target, the documented fallback is Read + Write: read the complete file, make the modification programmatically at the correct location, and write the complete file back. Option A references a nonexistent parameter. Option B may work if sufficient context exists. Option C introduces shell complexity. Option D (Read + Write) is the documented fallback pattern.</a:t>
            </a:r>
            <a:endParaRPr lang="en-US" sz="11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support agent handles a customer who asks the agent to check their order status. The agent matches the customer to two accounts with similar names. The agent selects the more recently active one and provides order status for that account. Later, it's discovered this was the wrong account. What should the agent have done differently?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Checked both accounts' order statuses and presented both options to the customer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Escalated to a human agent because the ambiguity was too complex to resolve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Used IP geolocation to determine which account was more likely the customer's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Asked the customer for additional identifying information such as email address or account number to disambiguate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Asked the customer for additional identifying information such as email address or account number to disambiguate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Checked both accounts' order statuses and presented both options to the customer</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Escalated to a human agent because the ambiguity was too complex to resolve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Used IP geolocation to determine which account was more likely the customer's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explicitly states that when multiple customer matches exist, the agent should request additional identifiers rather than using heuristic selection (such as recency). Selecting based on activity level is a heuristic that can lead to accessing the wrong account. Option A reveals both accounts' information unnecessarily. Option B is premature — the situation is resolvable with more info. Option C uses unreliable data.</a:t>
            </a:r>
            <a:endParaRPr lang="en-US" sz="11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implements agent teams for a complex software project. They configure 8 teammates, each assigned 10+ tasks. The team frequently experiences file conflicts and coordination overhead. What best practice should be applied?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to 3-5 teammates with 5-6 tasks each, and assign tasks to avoid same-file edits across teammates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team size to 12 teammates to reduce the per-teammate workload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dedicated 'conflict resolution' teammate to handle merge conflicts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Switch from agent teams to subagents to eliminate coordination overhead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Reduce to 3-5 teammates with 5-6 tasks each, and assign tasks to avoid same-file edits across teammates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Increase the team size to 12 teammates to reduce the per-teammate workload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Add a dedicated 'conflict resolution' teammate to handle merge conflicts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Switch from agent teams to subagents to eliminate coordination overhead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agent teams best practices specify 3-5 teammates for most workflows and 5-6 tasks per teammate. Teams should be designed to avoid same-file edits across teammates, which causes conflicts. The current setup of 8 teammates with 10+ tasks violates both guidelines. Option A makes the problem worse. Option C addresses symptoms. Option D loses the benefits of agent collaboration.</a:t>
            </a:r>
            <a:endParaRPr lang="en-US" sz="11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 knowledge management agent that needs to compile information from multiple sources. Some sources provide conflicting statistics (e.g., two reports show different market sizes for the same market). How should the synthesis agent handle these conflicts?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Average the conflicting values to provide a balanced estimate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most recent source's value as more likely to be accurate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Flag the conflict and escalate to a human reviewer for resolution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Annotate the conflicts with full attribution for each source, presenting both values with their provenance rather than arbitrarily selecting one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45720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MCP Architecture Overview</a:t>
            </a:r>
            <a:endParaRPr lang="en-US" sz="2200" dirty="0"/>
          </a:p>
        </p:txBody>
      </p:sp>
      <p:sp>
        <p:nvSpPr>
          <p:cNvPr id="6" name="Shape 4"/>
          <p:cNvSpPr/>
          <p:nvPr/>
        </p:nvSpPr>
        <p:spPr>
          <a:xfrm>
            <a:off x="274320" y="822960"/>
            <a:ext cx="2011680" cy="1097280"/>
          </a:xfrm>
          <a:prstGeom prst="roundRect">
            <a:avLst>
              <a:gd name="adj" fmla="val 8333"/>
            </a:avLst>
          </a:prstGeom>
          <a:solidFill>
            <a:srgbClr val="58A6FF"/>
          </a:solidFill>
          <a:ln w="12700">
            <a:solidFill>
              <a:srgbClr val="30363D"/>
            </a:solidFill>
            <a:prstDash val="solid"/>
          </a:ln>
        </p:spPr>
      </p:sp>
      <p:sp>
        <p:nvSpPr>
          <p:cNvPr id="7" name="Text 5"/>
          <p:cNvSpPr/>
          <p:nvPr/>
        </p:nvSpPr>
        <p:spPr>
          <a:xfrm>
            <a:off x="274320" y="822960"/>
            <a:ext cx="2011680" cy="1097280"/>
          </a:xfrm>
          <a:prstGeom prst="rect">
            <a:avLst/>
          </a:prstGeom>
          <a:noFill/>
          <a:ln/>
        </p:spPr>
        <p:txBody>
          <a:bodyPr wrap="square" lIns="0" tIns="0" rIns="0" bIns="0" rtlCol="0" anchor="ctr"/>
          <a:lstStyle/>
          <a:p>
            <a:pPr algn="ctr" indent="0" marL="0">
              <a:buNone/>
            </a:pPr>
            <a:r>
              <a:rPr lang="en-US" sz="1200" b="1" dirty="0">
                <a:solidFill>
                  <a:srgbClr val="0D1117"/>
                </a:solidFill>
                <a:latin typeface="Arial" pitchFamily="34" charset="0"/>
                <a:ea typeface="Arial" pitchFamily="34" charset="-122"/>
                <a:cs typeface="Arial" pitchFamily="34" charset="-120"/>
              </a:rPr>
              <a:t>MCP Client</a:t>
            </a:r>
            <a:endParaRPr lang="en-US" sz="1200" dirty="0"/>
          </a:p>
          <a:p>
            <a:pPr algn="ctr" indent="0" marL="0">
              <a:buNone/>
            </a:pPr>
            <a:r>
              <a:rPr lang="en-US" sz="1200" b="1" dirty="0">
                <a:solidFill>
                  <a:srgbClr val="0D1117"/>
                </a:solidFill>
                <a:latin typeface="Arial" pitchFamily="34" charset="0"/>
                <a:ea typeface="Arial" pitchFamily="34" charset="-122"/>
                <a:cs typeface="Arial" pitchFamily="34" charset="-120"/>
              </a:rPr>
              <a:t>(Claude App)</a:t>
            </a:r>
            <a:endParaRPr lang="en-US" sz="1200" dirty="0"/>
          </a:p>
        </p:txBody>
      </p:sp>
      <p:sp>
        <p:nvSpPr>
          <p:cNvPr id="8" name="Text 6"/>
          <p:cNvSpPr/>
          <p:nvPr/>
        </p:nvSpPr>
        <p:spPr>
          <a:xfrm>
            <a:off x="2468880" y="822960"/>
            <a:ext cx="1371600" cy="274320"/>
          </a:xfrm>
          <a:prstGeom prst="rect">
            <a:avLst/>
          </a:prstGeom>
          <a:noFill/>
          <a:ln/>
        </p:spPr>
        <p:txBody>
          <a:bodyPr wrap="square" lIns="0" tIns="0" rIns="0" bIns="0" rtlCol="0" anchor="ctr"/>
          <a:lstStyle/>
          <a:p>
            <a:pPr algn="ctr" indent="0" marL="0">
              <a:buNone/>
            </a:pPr>
            <a:r>
              <a:rPr lang="en-US" sz="900" b="1" dirty="0">
                <a:solidFill>
                  <a:srgbClr val="3FB950"/>
                </a:solidFill>
                <a:latin typeface="Arial" pitchFamily="34" charset="0"/>
                <a:ea typeface="Arial" pitchFamily="34" charset="-122"/>
                <a:cs typeface="Arial" pitchFamily="34" charset="-120"/>
              </a:rPr>
              <a:t>stdio (local)</a:t>
            </a:r>
            <a:endParaRPr lang="en-US" sz="900" dirty="0"/>
          </a:p>
        </p:txBody>
      </p:sp>
      <p:sp>
        <p:nvSpPr>
          <p:cNvPr id="9" name="Shape 7"/>
          <p:cNvSpPr/>
          <p:nvPr/>
        </p:nvSpPr>
        <p:spPr>
          <a:xfrm>
            <a:off x="2331720" y="1097280"/>
            <a:ext cx="1371600" cy="274320"/>
          </a:xfrm>
          <a:prstGeom prst="rightArrow">
            <a:avLst/>
          </a:prstGeom>
          <a:solidFill>
            <a:srgbClr val="3FB950"/>
          </a:solidFill>
          <a:ln/>
        </p:spPr>
      </p:sp>
      <p:sp>
        <p:nvSpPr>
          <p:cNvPr id="10" name="Text 8"/>
          <p:cNvSpPr/>
          <p:nvPr/>
        </p:nvSpPr>
        <p:spPr>
          <a:xfrm>
            <a:off x="2468880" y="1463040"/>
            <a:ext cx="1371600" cy="274320"/>
          </a:xfrm>
          <a:prstGeom prst="rect">
            <a:avLst/>
          </a:prstGeom>
          <a:noFill/>
          <a:ln/>
        </p:spPr>
        <p:txBody>
          <a:bodyPr wrap="square" lIns="0" tIns="0" rIns="0" bIns="0" rtlCol="0" anchor="ctr"/>
          <a:lstStyle/>
          <a:p>
            <a:pPr algn="ctr" indent="0" marL="0">
              <a:buNone/>
            </a:pPr>
            <a:r>
              <a:rPr lang="en-US" sz="900" b="1" dirty="0">
                <a:solidFill>
                  <a:srgbClr val="F0883E"/>
                </a:solidFill>
                <a:latin typeface="Arial" pitchFamily="34" charset="0"/>
                <a:ea typeface="Arial" pitchFamily="34" charset="-122"/>
                <a:cs typeface="Arial" pitchFamily="34" charset="-120"/>
              </a:rPr>
              <a:t>HTTP/SSE (remote)</a:t>
            </a:r>
            <a:endParaRPr lang="en-US" sz="900" dirty="0"/>
          </a:p>
        </p:txBody>
      </p:sp>
      <p:sp>
        <p:nvSpPr>
          <p:cNvPr id="11" name="Shape 9"/>
          <p:cNvSpPr/>
          <p:nvPr/>
        </p:nvSpPr>
        <p:spPr>
          <a:xfrm>
            <a:off x="2331720" y="1691640"/>
            <a:ext cx="1371600" cy="274320"/>
          </a:xfrm>
          <a:prstGeom prst="rightArrow">
            <a:avLst/>
          </a:prstGeom>
          <a:solidFill>
            <a:srgbClr val="F0883E"/>
          </a:solidFill>
          <a:ln/>
        </p:spPr>
      </p:sp>
      <p:sp>
        <p:nvSpPr>
          <p:cNvPr id="12" name="Shape 10"/>
          <p:cNvSpPr/>
          <p:nvPr/>
        </p:nvSpPr>
        <p:spPr>
          <a:xfrm>
            <a:off x="3931920" y="822960"/>
            <a:ext cx="2011680" cy="1097280"/>
          </a:xfrm>
          <a:prstGeom prst="roundRect">
            <a:avLst>
              <a:gd name="adj" fmla="val 8333"/>
            </a:avLst>
          </a:prstGeom>
          <a:solidFill>
            <a:srgbClr val="161B22"/>
          </a:solidFill>
          <a:ln w="12700">
            <a:solidFill>
              <a:srgbClr val="30363D"/>
            </a:solidFill>
            <a:prstDash val="solid"/>
          </a:ln>
        </p:spPr>
      </p:sp>
      <p:sp>
        <p:nvSpPr>
          <p:cNvPr id="13" name="Text 11"/>
          <p:cNvSpPr/>
          <p:nvPr/>
        </p:nvSpPr>
        <p:spPr>
          <a:xfrm>
            <a:off x="3931920" y="822960"/>
            <a:ext cx="2011680" cy="109728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MCP Server</a:t>
            </a:r>
            <a:endParaRPr lang="en-US" sz="1400" dirty="0"/>
          </a:p>
        </p:txBody>
      </p:sp>
      <p:sp>
        <p:nvSpPr>
          <p:cNvPr id="14" name="Shape 12"/>
          <p:cNvSpPr/>
          <p:nvPr/>
        </p:nvSpPr>
        <p:spPr>
          <a:xfrm>
            <a:off x="5989320" y="914400"/>
            <a:ext cx="457200" cy="274320"/>
          </a:xfrm>
          <a:prstGeom prst="rightArrow">
            <a:avLst/>
          </a:prstGeom>
          <a:solidFill>
            <a:srgbClr val="8B949E"/>
          </a:solidFill>
          <a:ln/>
        </p:spPr>
      </p:sp>
      <p:sp>
        <p:nvSpPr>
          <p:cNvPr id="15" name="Shape 13"/>
          <p:cNvSpPr/>
          <p:nvPr/>
        </p:nvSpPr>
        <p:spPr>
          <a:xfrm>
            <a:off x="5989320" y="1371600"/>
            <a:ext cx="457200" cy="274320"/>
          </a:xfrm>
          <a:prstGeom prst="rightArrow">
            <a:avLst/>
          </a:prstGeom>
          <a:solidFill>
            <a:srgbClr val="8B949E"/>
          </a:solidFill>
          <a:ln/>
        </p:spPr>
      </p:sp>
      <p:sp>
        <p:nvSpPr>
          <p:cNvPr id="16" name="Shape 14"/>
          <p:cNvSpPr/>
          <p:nvPr/>
        </p:nvSpPr>
        <p:spPr>
          <a:xfrm>
            <a:off x="6492240" y="731520"/>
            <a:ext cx="2103120" cy="457200"/>
          </a:xfrm>
          <a:prstGeom prst="roundRect">
            <a:avLst>
              <a:gd name="adj" fmla="val 20000"/>
            </a:avLst>
          </a:prstGeom>
          <a:solidFill>
            <a:srgbClr val="238636"/>
          </a:solidFill>
          <a:ln w="12700">
            <a:solidFill>
              <a:srgbClr val="30363D"/>
            </a:solidFill>
            <a:prstDash val="solid"/>
          </a:ln>
        </p:spPr>
      </p:sp>
      <p:sp>
        <p:nvSpPr>
          <p:cNvPr id="17" name="Text 15"/>
          <p:cNvSpPr/>
          <p:nvPr/>
        </p:nvSpPr>
        <p:spPr>
          <a:xfrm>
            <a:off x="6492240" y="731520"/>
            <a:ext cx="210312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 Tools (actions)</a:t>
            </a:r>
            <a:endParaRPr lang="en-US" sz="1000" dirty="0"/>
          </a:p>
        </p:txBody>
      </p:sp>
      <p:sp>
        <p:nvSpPr>
          <p:cNvPr id="18" name="Shape 16"/>
          <p:cNvSpPr/>
          <p:nvPr/>
        </p:nvSpPr>
        <p:spPr>
          <a:xfrm>
            <a:off x="6492240" y="1280160"/>
            <a:ext cx="2103120" cy="457200"/>
          </a:xfrm>
          <a:prstGeom prst="roundRect">
            <a:avLst>
              <a:gd name="adj" fmla="val 20000"/>
            </a:avLst>
          </a:prstGeom>
          <a:solidFill>
            <a:srgbClr val="58A6FF"/>
          </a:solidFill>
          <a:ln w="12700">
            <a:solidFill>
              <a:srgbClr val="30363D"/>
            </a:solidFill>
            <a:prstDash val="solid"/>
          </a:ln>
        </p:spPr>
      </p:sp>
      <p:sp>
        <p:nvSpPr>
          <p:cNvPr id="19" name="Text 17"/>
          <p:cNvSpPr/>
          <p:nvPr/>
        </p:nvSpPr>
        <p:spPr>
          <a:xfrm>
            <a:off x="6492240" y="1280160"/>
            <a:ext cx="2103120" cy="457200"/>
          </a:xfrm>
          <a:prstGeom prst="rect">
            <a:avLst/>
          </a:prstGeom>
          <a:noFill/>
          <a:ln/>
        </p:spPr>
        <p:txBody>
          <a:bodyPr wrap="square" lIns="0" tIns="0" rIns="0" bIns="0" rtlCol="0" anchor="ctr"/>
          <a:lstStyle/>
          <a:p>
            <a:pPr algn="ctr" indent="0" marL="0">
              <a:buNone/>
            </a:pPr>
            <a:r>
              <a:rPr lang="en-US" sz="1000" b="1" dirty="0">
                <a:solidFill>
                  <a:srgbClr val="0D1117"/>
                </a:solidFill>
                <a:latin typeface="Arial" pitchFamily="34" charset="0"/>
                <a:ea typeface="Arial" pitchFamily="34" charset="-122"/>
                <a:cs typeface="Arial" pitchFamily="34" charset="-120"/>
              </a:rPr>
              <a:t>📚 Resources (data)</a:t>
            </a:r>
            <a:endParaRPr lang="en-US" sz="1000" dirty="0"/>
          </a:p>
        </p:txBody>
      </p:sp>
      <p:sp>
        <p:nvSpPr>
          <p:cNvPr id="20" name="Shape 18"/>
          <p:cNvSpPr/>
          <p:nvPr/>
        </p:nvSpPr>
        <p:spPr>
          <a:xfrm>
            <a:off x="6492240" y="1828800"/>
            <a:ext cx="2103120" cy="457200"/>
          </a:xfrm>
          <a:prstGeom prst="roundRect">
            <a:avLst>
              <a:gd name="adj" fmla="val 20000"/>
            </a:avLst>
          </a:prstGeom>
          <a:solidFill>
            <a:srgbClr val="BC8CFF"/>
          </a:solidFill>
          <a:ln w="12700">
            <a:solidFill>
              <a:srgbClr val="30363D"/>
            </a:solidFill>
            <a:prstDash val="solid"/>
          </a:ln>
        </p:spPr>
      </p:sp>
      <p:sp>
        <p:nvSpPr>
          <p:cNvPr id="21" name="Text 19"/>
          <p:cNvSpPr/>
          <p:nvPr/>
        </p:nvSpPr>
        <p:spPr>
          <a:xfrm>
            <a:off x="6492240" y="1828800"/>
            <a:ext cx="2103120" cy="457200"/>
          </a:xfrm>
          <a:prstGeom prst="rect">
            <a:avLst/>
          </a:prstGeom>
          <a:noFill/>
          <a:ln/>
        </p:spPr>
        <p:txBody>
          <a:bodyPr wrap="square" lIns="0" tIns="0" rIns="0" bIns="0" rtlCol="0" anchor="ctr"/>
          <a:lstStyle/>
          <a:p>
            <a:pPr algn="ctr" indent="0" marL="0">
              <a:buNone/>
            </a:pPr>
            <a:r>
              <a:rPr lang="en-US" sz="1000" b="1" dirty="0">
                <a:solidFill>
                  <a:srgbClr val="0D1117"/>
                </a:solidFill>
                <a:latin typeface="Arial" pitchFamily="34" charset="0"/>
                <a:ea typeface="Arial" pitchFamily="34" charset="-122"/>
                <a:cs typeface="Arial" pitchFamily="34" charset="-120"/>
              </a:rPr>
              <a:t>📝 Prompts (templates)</a:t>
            </a:r>
            <a:endParaRPr lang="en-US" sz="1000" dirty="0"/>
          </a:p>
        </p:txBody>
      </p:sp>
      <p:sp>
        <p:nvSpPr>
          <p:cNvPr id="22" name="Shape 20"/>
          <p:cNvSpPr/>
          <p:nvPr/>
        </p:nvSpPr>
        <p:spPr>
          <a:xfrm>
            <a:off x="457200" y="2560320"/>
            <a:ext cx="8229600" cy="1920240"/>
          </a:xfrm>
          <a:prstGeom prst="roundRect">
            <a:avLst>
              <a:gd name="adj" fmla="val 4762"/>
            </a:avLst>
          </a:prstGeom>
          <a:solidFill>
            <a:srgbClr val="161B22"/>
          </a:solidFill>
          <a:ln w="12700">
            <a:solidFill>
              <a:srgbClr val="58A6FF"/>
            </a:solidFill>
            <a:prstDash val="solid"/>
          </a:ln>
        </p:spPr>
      </p:sp>
      <p:sp>
        <p:nvSpPr>
          <p:cNvPr id="23" name="Text 21"/>
          <p:cNvSpPr/>
          <p:nvPr/>
        </p:nvSpPr>
        <p:spPr>
          <a:xfrm>
            <a:off x="640080" y="2606040"/>
            <a:ext cx="4572000" cy="320040"/>
          </a:xfrm>
          <a:prstGeom prst="rect">
            <a:avLst/>
          </a:prstGeom>
          <a:noFill/>
          <a:ln/>
        </p:spPr>
        <p:txBody>
          <a:bodyPr wrap="square" lIns="0" tIns="0" rIns="0" bIns="0" rtlCol="0" anchor="ctr"/>
          <a:lstStyle/>
          <a:p>
            <a:pPr indent="0" marL="0">
              <a:buNone/>
            </a:pPr>
            <a:r>
              <a:rPr lang="en-US" sz="1400" b="1" dirty="0">
                <a:solidFill>
                  <a:srgbClr val="58A6FF"/>
                </a:solidFill>
                <a:latin typeface="Arial" pitchFamily="34" charset="0"/>
                <a:ea typeface="Arial" pitchFamily="34" charset="-122"/>
                <a:cs typeface="Arial" pitchFamily="34" charset="-120"/>
              </a:rPr>
              <a:t>Tool Count &amp; Description Best Practices</a:t>
            </a:r>
            <a:endParaRPr lang="en-US" sz="1400" dirty="0"/>
          </a:p>
        </p:txBody>
      </p:sp>
      <p:sp>
        <p:nvSpPr>
          <p:cNvPr id="24" name="Shape 22"/>
          <p:cNvSpPr/>
          <p:nvPr/>
        </p:nvSpPr>
        <p:spPr>
          <a:xfrm>
            <a:off x="640080" y="3017520"/>
            <a:ext cx="2560320" cy="1188720"/>
          </a:xfrm>
          <a:prstGeom prst="roundRect">
            <a:avLst>
              <a:gd name="adj" fmla="val 6154"/>
            </a:avLst>
          </a:prstGeom>
          <a:solidFill>
            <a:srgbClr val="0D2818"/>
          </a:solidFill>
          <a:ln w="12700">
            <a:solidFill>
              <a:srgbClr val="3FB950"/>
            </a:solidFill>
            <a:prstDash val="solid"/>
          </a:ln>
        </p:spPr>
      </p:sp>
      <p:sp>
        <p:nvSpPr>
          <p:cNvPr id="25" name="Text 23"/>
          <p:cNvSpPr/>
          <p:nvPr/>
        </p:nvSpPr>
        <p:spPr>
          <a:xfrm>
            <a:off x="731520" y="3063240"/>
            <a:ext cx="2286000" cy="274320"/>
          </a:xfrm>
          <a:prstGeom prst="rect">
            <a:avLst/>
          </a:prstGeom>
          <a:noFill/>
          <a:ln/>
        </p:spPr>
        <p:txBody>
          <a:bodyPr wrap="square" lIns="0" tIns="0" rIns="0" bIns="0" rtlCol="0" anchor="ctr"/>
          <a:lstStyle/>
          <a:p>
            <a:pPr indent="0" marL="0">
              <a:buNone/>
            </a:pPr>
            <a:r>
              <a:rPr lang="en-US" sz="1100" b="1" dirty="0">
                <a:solidFill>
                  <a:srgbClr val="3FB950"/>
                </a:solidFill>
                <a:latin typeface="Arial" pitchFamily="34" charset="0"/>
                <a:ea typeface="Arial" pitchFamily="34" charset="-122"/>
                <a:cs typeface="Arial" pitchFamily="34" charset="-120"/>
              </a:rPr>
              <a:t>✓  OPTIMAL: 4-5 tools</a:t>
            </a:r>
            <a:endParaRPr lang="en-US" sz="1100" dirty="0"/>
          </a:p>
        </p:txBody>
      </p:sp>
      <p:sp>
        <p:nvSpPr>
          <p:cNvPr id="26" name="Text 24"/>
          <p:cNvSpPr/>
          <p:nvPr/>
        </p:nvSpPr>
        <p:spPr>
          <a:xfrm>
            <a:off x="731520" y="3383280"/>
            <a:ext cx="2286000" cy="731520"/>
          </a:xfrm>
          <a:prstGeom prst="rect">
            <a:avLst/>
          </a:prstGeom>
          <a:noFill/>
          <a:ln/>
        </p:spPr>
        <p:txBody>
          <a:bodyPr wrap="square" lIns="0" tIns="0" rIns="0" bIns="0" rtlCol="0" anchor="ctr"/>
          <a:lstStyle/>
          <a:p>
            <a:pPr indent="0" marL="0">
              <a:lnSpc>
                <a:spcPct val="130000"/>
              </a:lnSpc>
              <a:buNone/>
            </a:pPr>
            <a:r>
              <a:rPr lang="en-US" sz="950" dirty="0">
                <a:solidFill>
                  <a:srgbClr val="E6EDF3"/>
                </a:solidFill>
                <a:latin typeface="Arial" pitchFamily="34" charset="0"/>
                <a:ea typeface="Arial" pitchFamily="34" charset="-122"/>
                <a:cs typeface="Arial" pitchFamily="34" charset="-120"/>
              </a:rPr>
              <a:t>• High selection accuracy</a:t>
            </a:r>
            <a:endParaRPr lang="en-US" sz="950" dirty="0"/>
          </a:p>
          <a:p>
            <a:pPr indent="0" marL="0">
              <a:lnSpc>
                <a:spcPct val="130000"/>
              </a:lnSpc>
              <a:buNone/>
            </a:pPr>
            <a:r>
              <a:rPr lang="en-US" sz="950" dirty="0">
                <a:solidFill>
                  <a:srgbClr val="E6EDF3"/>
                </a:solidFill>
                <a:latin typeface="Arial" pitchFamily="34" charset="0"/>
                <a:ea typeface="Arial" pitchFamily="34" charset="-122"/>
                <a:cs typeface="Arial" pitchFamily="34" charset="-120"/>
              </a:rPr>
              <a:t>• Clear tool boundaries</a:t>
            </a:r>
            <a:endParaRPr lang="en-US" sz="950" dirty="0"/>
          </a:p>
          <a:p>
            <a:pPr indent="0" marL="0">
              <a:lnSpc>
                <a:spcPct val="130000"/>
              </a:lnSpc>
              <a:buNone/>
            </a:pPr>
            <a:r>
              <a:rPr lang="en-US" sz="950" dirty="0">
                <a:solidFill>
                  <a:srgbClr val="E6EDF3"/>
                </a:solidFill>
                <a:latin typeface="Arial" pitchFamily="34" charset="0"/>
                <a:ea typeface="Arial" pitchFamily="34" charset="-122"/>
                <a:cs typeface="Arial" pitchFamily="34" charset="-120"/>
              </a:rPr>
              <a:t>• Detailed descriptions</a:t>
            </a:r>
            <a:endParaRPr lang="en-US" sz="950" dirty="0"/>
          </a:p>
          <a:p>
            <a:pPr indent="0" marL="0">
              <a:lnSpc>
                <a:spcPct val="130000"/>
              </a:lnSpc>
              <a:buNone/>
            </a:pPr>
            <a:r>
              <a:rPr lang="en-US" sz="950" dirty="0">
                <a:solidFill>
                  <a:srgbClr val="E6EDF3"/>
                </a:solidFill>
                <a:latin typeface="Arial" pitchFamily="34" charset="0"/>
                <a:ea typeface="Arial" pitchFamily="34" charset="-122"/>
                <a:cs typeface="Arial" pitchFamily="34" charset="-120"/>
              </a:rPr>
              <a:t>• Input format examples</a:t>
            </a:r>
            <a:endParaRPr lang="en-US" sz="950" dirty="0"/>
          </a:p>
        </p:txBody>
      </p:sp>
      <p:sp>
        <p:nvSpPr>
          <p:cNvPr id="27" name="Shape 25"/>
          <p:cNvSpPr/>
          <p:nvPr/>
        </p:nvSpPr>
        <p:spPr>
          <a:xfrm>
            <a:off x="3383280" y="3017520"/>
            <a:ext cx="2560320" cy="1188720"/>
          </a:xfrm>
          <a:prstGeom prst="roundRect">
            <a:avLst>
              <a:gd name="adj" fmla="val 6154"/>
            </a:avLst>
          </a:prstGeom>
          <a:solidFill>
            <a:srgbClr val="2D1117"/>
          </a:solidFill>
          <a:ln w="12700">
            <a:solidFill>
              <a:srgbClr val="F85149"/>
            </a:solidFill>
            <a:prstDash val="solid"/>
          </a:ln>
        </p:spPr>
      </p:sp>
      <p:sp>
        <p:nvSpPr>
          <p:cNvPr id="28" name="Text 26"/>
          <p:cNvSpPr/>
          <p:nvPr/>
        </p:nvSpPr>
        <p:spPr>
          <a:xfrm>
            <a:off x="3474720" y="3063240"/>
            <a:ext cx="2286000" cy="274320"/>
          </a:xfrm>
          <a:prstGeom prst="rect">
            <a:avLst/>
          </a:prstGeom>
          <a:noFill/>
          <a:ln/>
        </p:spPr>
        <p:txBody>
          <a:bodyPr wrap="square" lIns="0" tIns="0" rIns="0" bIns="0" rtlCol="0" anchor="ctr"/>
          <a:lstStyle/>
          <a:p>
            <a:pPr indent="0" marL="0">
              <a:buNone/>
            </a:pPr>
            <a:r>
              <a:rPr lang="en-US" sz="1100" b="1" dirty="0">
                <a:solidFill>
                  <a:srgbClr val="F85149"/>
                </a:solidFill>
                <a:latin typeface="Arial" pitchFamily="34" charset="0"/>
                <a:ea typeface="Arial" pitchFamily="34" charset="-122"/>
                <a:cs typeface="Arial" pitchFamily="34" charset="-120"/>
              </a:rPr>
              <a:t>✗  TOO MANY: 18+ tools</a:t>
            </a:r>
            <a:endParaRPr lang="en-US" sz="1100" dirty="0"/>
          </a:p>
        </p:txBody>
      </p:sp>
      <p:sp>
        <p:nvSpPr>
          <p:cNvPr id="29" name="Text 27"/>
          <p:cNvSpPr/>
          <p:nvPr/>
        </p:nvSpPr>
        <p:spPr>
          <a:xfrm>
            <a:off x="3474720" y="3383280"/>
            <a:ext cx="2286000" cy="731520"/>
          </a:xfrm>
          <a:prstGeom prst="rect">
            <a:avLst/>
          </a:prstGeom>
          <a:noFill/>
          <a:ln/>
        </p:spPr>
        <p:txBody>
          <a:bodyPr wrap="square" lIns="0" tIns="0" rIns="0" bIns="0" rtlCol="0" anchor="ctr"/>
          <a:lstStyle/>
          <a:p>
            <a:pPr indent="0" marL="0">
              <a:lnSpc>
                <a:spcPct val="130000"/>
              </a:lnSpc>
              <a:buNone/>
            </a:pPr>
            <a:r>
              <a:rPr lang="en-US" sz="950" dirty="0">
                <a:solidFill>
                  <a:srgbClr val="8B949E"/>
                </a:solidFill>
                <a:latin typeface="Arial" pitchFamily="34" charset="0"/>
                <a:ea typeface="Arial" pitchFamily="34" charset="-122"/>
                <a:cs typeface="Arial" pitchFamily="34" charset="-120"/>
              </a:rPr>
              <a:t>• Frequent misrouting</a:t>
            </a:r>
            <a:endParaRPr lang="en-US" sz="950" dirty="0"/>
          </a:p>
          <a:p>
            <a:pPr indent="0" marL="0">
              <a:lnSpc>
                <a:spcPct val="130000"/>
              </a:lnSpc>
              <a:buNone/>
            </a:pPr>
            <a:r>
              <a:rPr lang="en-US" sz="950" dirty="0">
                <a:solidFill>
                  <a:srgbClr val="8B949E"/>
                </a:solidFill>
                <a:latin typeface="Arial" pitchFamily="34" charset="0"/>
                <a:ea typeface="Arial" pitchFamily="34" charset="-122"/>
                <a:cs typeface="Arial" pitchFamily="34" charset="-120"/>
              </a:rPr>
              <a:t>• Overlapping descriptions</a:t>
            </a:r>
            <a:endParaRPr lang="en-US" sz="950" dirty="0"/>
          </a:p>
          <a:p>
            <a:pPr indent="0" marL="0">
              <a:lnSpc>
                <a:spcPct val="130000"/>
              </a:lnSpc>
              <a:buNone/>
            </a:pPr>
            <a:r>
              <a:rPr lang="en-US" sz="950" dirty="0">
                <a:solidFill>
                  <a:srgbClr val="8B949E"/>
                </a:solidFill>
                <a:latin typeface="Arial" pitchFamily="34" charset="0"/>
                <a:ea typeface="Arial" pitchFamily="34" charset="-122"/>
                <a:cs typeface="Arial" pitchFamily="34" charset="-120"/>
              </a:rPr>
              <a:t>• Confused tool selection</a:t>
            </a:r>
            <a:endParaRPr lang="en-US" sz="950" dirty="0"/>
          </a:p>
          <a:p>
            <a:pPr indent="0" marL="0">
              <a:lnSpc>
                <a:spcPct val="130000"/>
              </a:lnSpc>
              <a:buNone/>
            </a:pPr>
            <a:r>
              <a:rPr lang="en-US" sz="950" dirty="0">
                <a:solidFill>
                  <a:srgbClr val="8B949E"/>
                </a:solidFill>
                <a:latin typeface="Arial" pitchFamily="34" charset="0"/>
                <a:ea typeface="Arial" pitchFamily="34" charset="-122"/>
                <a:cs typeface="Arial" pitchFamily="34" charset="-120"/>
              </a:rPr>
              <a:t>• Fix: consolidate + expand</a:t>
            </a:r>
            <a:endParaRPr lang="en-US" sz="950" dirty="0"/>
          </a:p>
          <a:p>
            <a:pPr indent="0" marL="0">
              <a:lnSpc>
                <a:spcPct val="130000"/>
              </a:lnSpc>
              <a:buNone/>
            </a:pPr>
            <a:r>
              <a:rPr lang="en-US" sz="950" dirty="0">
                <a:solidFill>
                  <a:srgbClr val="8B949E"/>
                </a:solidFill>
                <a:latin typeface="Arial" pitchFamily="34" charset="0"/>
                <a:ea typeface="Arial" pitchFamily="34" charset="-122"/>
                <a:cs typeface="Arial" pitchFamily="34" charset="-120"/>
              </a:rPr>
              <a:t>  descriptions</a:t>
            </a:r>
            <a:endParaRPr lang="en-US" sz="950" dirty="0"/>
          </a:p>
        </p:txBody>
      </p:sp>
      <p:sp>
        <p:nvSpPr>
          <p:cNvPr id="30" name="Shape 28"/>
          <p:cNvSpPr/>
          <p:nvPr/>
        </p:nvSpPr>
        <p:spPr>
          <a:xfrm>
            <a:off x="6126480" y="3017520"/>
            <a:ext cx="2377440" cy="1188720"/>
          </a:xfrm>
          <a:prstGeom prst="roundRect">
            <a:avLst>
              <a:gd name="adj" fmla="val 6154"/>
            </a:avLst>
          </a:prstGeom>
          <a:solidFill>
            <a:srgbClr val="21262D"/>
          </a:solidFill>
          <a:ln w="12700">
            <a:solidFill>
              <a:srgbClr val="E3B341"/>
            </a:solidFill>
            <a:prstDash val="solid"/>
          </a:ln>
        </p:spPr>
      </p:sp>
      <p:sp>
        <p:nvSpPr>
          <p:cNvPr id="31" name="Text 29"/>
          <p:cNvSpPr/>
          <p:nvPr/>
        </p:nvSpPr>
        <p:spPr>
          <a:xfrm>
            <a:off x="6217920" y="3063240"/>
            <a:ext cx="2194560" cy="274320"/>
          </a:xfrm>
          <a:prstGeom prst="rect">
            <a:avLst/>
          </a:prstGeom>
          <a:noFill/>
          <a:ln/>
        </p:spPr>
        <p:txBody>
          <a:bodyPr wrap="square" lIns="0" tIns="0" rIns="0" bIns="0" rtlCol="0" anchor="ctr"/>
          <a:lstStyle/>
          <a:p>
            <a:pPr indent="0" marL="0">
              <a:buNone/>
            </a:pPr>
            <a:r>
              <a:rPr lang="en-US" sz="1000" b="1" dirty="0">
                <a:solidFill>
                  <a:srgbClr val="E3B341"/>
                </a:solidFill>
                <a:latin typeface="Arial" pitchFamily="34" charset="0"/>
                <a:ea typeface="Arial" pitchFamily="34" charset="-122"/>
                <a:cs typeface="Arial" pitchFamily="34" charset="-120"/>
              </a:rPr>
              <a:t>📋  Description Must Have:</a:t>
            </a:r>
            <a:endParaRPr lang="en-US" sz="1000" dirty="0"/>
          </a:p>
        </p:txBody>
      </p:sp>
      <p:sp>
        <p:nvSpPr>
          <p:cNvPr id="32" name="Text 30"/>
          <p:cNvSpPr/>
          <p:nvPr/>
        </p:nvSpPr>
        <p:spPr>
          <a:xfrm>
            <a:off x="6217920" y="3383280"/>
            <a:ext cx="2194560" cy="731520"/>
          </a:xfrm>
          <a:prstGeom prst="rect">
            <a:avLst/>
          </a:prstGeom>
          <a:noFill/>
          <a:ln/>
        </p:spPr>
        <p:txBody>
          <a:bodyPr wrap="square" lIns="0" tIns="0" rIns="0" bIns="0" rtlCol="0" anchor="ctr"/>
          <a:lstStyle/>
          <a:p>
            <a:pPr indent="0" marL="0">
              <a:lnSpc>
                <a:spcPct val="120000"/>
              </a:lnSpc>
              <a:buNone/>
            </a:pPr>
            <a:r>
              <a:rPr lang="en-US" sz="950" dirty="0">
                <a:solidFill>
                  <a:srgbClr val="E6EDF3"/>
                </a:solidFill>
                <a:latin typeface="Arial" pitchFamily="34" charset="0"/>
                <a:ea typeface="Arial" pitchFamily="34" charset="-122"/>
                <a:cs typeface="Arial" pitchFamily="34" charset="-120"/>
              </a:rPr>
              <a:t>• What the tool does</a:t>
            </a:r>
            <a:endParaRPr lang="en-US" sz="950" dirty="0"/>
          </a:p>
          <a:p>
            <a:pPr indent="0" marL="0">
              <a:lnSpc>
                <a:spcPct val="120000"/>
              </a:lnSpc>
              <a:buNone/>
            </a:pPr>
            <a:r>
              <a:rPr lang="en-US" sz="950" dirty="0">
                <a:solidFill>
                  <a:srgbClr val="E6EDF3"/>
                </a:solidFill>
                <a:latin typeface="Arial" pitchFamily="34" charset="0"/>
                <a:ea typeface="Arial" pitchFamily="34" charset="-122"/>
                <a:cs typeface="Arial" pitchFamily="34" charset="-120"/>
              </a:rPr>
              <a:t>• Expected input format</a:t>
            </a:r>
            <a:endParaRPr lang="en-US" sz="950" dirty="0"/>
          </a:p>
          <a:p>
            <a:pPr indent="0" marL="0">
              <a:lnSpc>
                <a:spcPct val="120000"/>
              </a:lnSpc>
              <a:buNone/>
            </a:pPr>
            <a:r>
              <a:rPr lang="en-US" sz="950" dirty="0">
                <a:solidFill>
                  <a:srgbClr val="E6EDF3"/>
                </a:solidFill>
                <a:latin typeface="Arial" pitchFamily="34" charset="0"/>
                <a:ea typeface="Arial" pitchFamily="34" charset="-122"/>
                <a:cs typeface="Arial" pitchFamily="34" charset="-120"/>
              </a:rPr>
              <a:t>• Example queries</a:t>
            </a:r>
            <a:endParaRPr lang="en-US" sz="950" dirty="0"/>
          </a:p>
          <a:p>
            <a:pPr indent="0" marL="0">
              <a:lnSpc>
                <a:spcPct val="120000"/>
              </a:lnSpc>
              <a:buNone/>
            </a:pPr>
            <a:r>
              <a:rPr lang="en-US" sz="950" dirty="0">
                <a:solidFill>
                  <a:srgbClr val="E6EDF3"/>
                </a:solidFill>
                <a:latin typeface="Arial" pitchFamily="34" charset="0"/>
                <a:ea typeface="Arial" pitchFamily="34" charset="-122"/>
                <a:cs typeface="Arial" pitchFamily="34" charset="-120"/>
              </a:rPr>
              <a:t>• When NOT to use it</a:t>
            </a:r>
            <a:endParaRPr lang="en-US" sz="950" dirty="0"/>
          </a:p>
          <a:p>
            <a:pPr indent="0" marL="0">
              <a:lnSpc>
                <a:spcPct val="120000"/>
              </a:lnSpc>
              <a:buNone/>
            </a:pPr>
            <a:r>
              <a:rPr lang="en-US" sz="950" dirty="0">
                <a:solidFill>
                  <a:srgbClr val="E6EDF3"/>
                </a:solidFill>
                <a:latin typeface="Arial" pitchFamily="34" charset="0"/>
                <a:ea typeface="Arial" pitchFamily="34" charset="-122"/>
                <a:cs typeface="Arial" pitchFamily="34" charset="-120"/>
              </a:rPr>
              <a:t>• Differentiation from</a:t>
            </a:r>
            <a:endParaRPr lang="en-US" sz="950" dirty="0"/>
          </a:p>
          <a:p>
            <a:pPr indent="0" marL="0">
              <a:lnSpc>
                <a:spcPct val="120000"/>
              </a:lnSpc>
              <a:buNone/>
            </a:pPr>
            <a:r>
              <a:rPr lang="en-US" sz="950" dirty="0">
                <a:solidFill>
                  <a:srgbClr val="E6EDF3"/>
                </a:solidFill>
                <a:latin typeface="Arial" pitchFamily="34" charset="0"/>
                <a:ea typeface="Arial" pitchFamily="34" charset="-122"/>
                <a:cs typeface="Arial" pitchFamily="34" charset="-120"/>
              </a:rPr>
              <a:t>  similar tools</a:t>
            </a:r>
            <a:endParaRPr lang="en-US" sz="95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Annotate the conflicts with full attribution for each source, presenting both values with their provenance rather than arbitrarily selecting one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Average the conflicting values to provide a balanced estimate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the most recent source's value as more likely to be accurate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Flag the conflict and escalate to a human reviewer for resolution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requires annotating conflicts with attribution rather than arbitrarily selecting one value. Both statistics should be presented with their sources, publication dates, and methodologies so the consumer can make an informed judgment. Option A manufactures a new number. Option B assumes recency equals accuracy. Option D unnecessarily escalates what can be transparently handled.</a:t>
            </a:r>
            <a:endParaRPr lang="en-US" sz="11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agent system processes insurance claims. When a claim involves multiple coverage types (auto + medical), the agent currently processes all coverage types in a single analysis pass but occasionally misses the secondary coverage. What scheduling approach helps ensure comprehensive coverage?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Decompose the multi-coverage claim into separate items and investigate each coverage type independently before combining results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fixed checklist of all coverage types that the agent must iterate through</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agent's context window to prevent information loss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Route multi-coverage claims to a senior agent with broader training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Decompose the multi-coverage claim into separate items and investigate each coverage type independently before combining results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Create a fixed checklist of all coverage types that the agent must iterate through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Increase the agent's context window to prevent information loss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Route multi-coverage claims to a senior agent with broader training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Decomposing multi-concern requests into distinct items ensures each is addressed independently. For insurance claims with multiple coverage types, separately analyzing auto and medical coverage before combining results prevents the secondary coverage from being overshadowed. Option A doesn't address attention issues. Option B is rigid. Option D defers the problem.</a:t>
            </a:r>
            <a:endParaRPr lang="en-US" sz="11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Claude Code workflow for database migration. They want to: (1) analyze the current schema, (2) generate migration SQL, (3) dry-run the migration, and (4) apply if successful. For step 1, the analysis is verbose and involves reading many files. Which workflow best preserves context for subsequent steps?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Execute all four steps in sequence within the same conversation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Explore subagent for step 1 (verbose analysis), then handle steps 2-4 in the main conversation with the Explore summary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four separate conversations, one for each step</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plan mode for all four steps before executing any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Explore subagent for step 1 (verbose analysis), then handle steps 2-4 in the main conversation with the Explore summary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Execute all four steps in sequence within the same conversation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Create four separate conversations, one for each step</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plan mode for all four steps before executing any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Explore subagent isolates verbose discovery output (schema analysis across many files) and returns only a summary to the main conversation. This preserves context for the subsequent migration generation, dry-run, and execution steps. Option A fills context with verbose analysis output. Option C loses continuity between steps. Option D plans all steps but doesn't address the context consumption of step 1.</a:t>
            </a:r>
            <a:endParaRPr lang="en-US" sz="11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complex agent with the Claude API and needs Claude to generate interleaved thinking blocks during tool use. On which model family is interleaved thinking automatically available with adaptive thinking mode?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4 models (Opus 4.6, Sonnet 4.6) with adaptive thinking mode enabled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on Sonnet 4.6 with explicit interleaved_thinking: true configuration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All Claude models when thinking is set to 'enabled'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on Mythos Preview as an experimental feature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Claude 4 models (Opus 4.6, Sonnet 4.6) with adaptive thinking mode enabled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Only on Sonnet 4.6 with explicit interleaved_thinking: true configuration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All Claude models when thinking is set to 'enabled'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Only on Mythos Preview as an experimental feature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Interleaved thinking is supported on Claude 4 models (Opus 4.6, Sonnet 4.6) and is automatically enabled with adaptive thinking mode. This allows Claude to think between tool calls, improving reasoning in multi-step agentic workflows. Option A is too broad. Option B requires no special flag. Option D incorrectly limits it to Mythos.</a:t>
            </a:r>
            <a:endParaRPr lang="en-US" sz="11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startup is evaluating the connection between agent teams and subagents in Claude Code. A team lead wants to use subagent definitions as templates for teammates. Is this possible?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 — agent teams and subagents are completely separate systems with no interoperability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Yes — subagent definitions can be referenced when spawning teammates, allowing reuse of agent configurations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 — teammates must be fully defined at spawn time with no reference to existing definitions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Yes — but only for the Explore subagent which has built-in team capabilities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Yes — subagent definitions can be referenced when spawning teammates, allowing reuse of agent configurations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No — agent teams and subagents are completely separate systems with no interoperability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No — teammates must be fully defined at spawn time with no reference to existing definitions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Yes — but only for the Explore subagent which has built-in team capabilities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agent teams documentation states that subagent definitions can be referenced when spawning teammates. This allows teams to reuse well-defined agent configurations, maintaining consistency between standalone subagent use and team-based collaboration. Option A and B incorrectly deny interoperability. Option D incorrectly limits this to the Explore subagent.</a:t>
            </a:r>
            <a:endParaRPr lang="en-US" sz="11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engineering manager is designing a state management strategy for a complex, multi-session agentic workflow. The workflow involves data collection, analysis, and report generation across multiple context windows. According to the official agentic prompting guide, what is the recommended state management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structured JSON for data state, unstructured text for progress notes, and git for version tracking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all state in environment variables that persist across sessions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everything in a single JSON file that's read at the start of each session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database for all state management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D1117"/>
          </a:solidFill>
          <a:ln/>
        </p:spPr>
      </p:sp>
      <p:sp>
        <p:nvSpPr>
          <p:cNvPr id="3" name="Shape 1"/>
          <p:cNvSpPr/>
          <p:nvPr/>
        </p:nvSpPr>
        <p:spPr>
          <a:xfrm>
            <a:off x="0" y="0"/>
            <a:ext cx="9144000" cy="73152"/>
          </a:xfrm>
          <a:prstGeom prst="rect">
            <a:avLst/>
          </a:prstGeom>
          <a:solidFill>
            <a:srgbClr val="58A6FF"/>
          </a:solidFill>
          <a:ln/>
        </p:spPr>
      </p:sp>
      <p:sp>
        <p:nvSpPr>
          <p:cNvPr id="4" name="Text 2"/>
          <p:cNvSpPr/>
          <p:nvPr/>
        </p:nvSpPr>
        <p:spPr>
          <a:xfrm>
            <a:off x="548640" y="731520"/>
            <a:ext cx="1828800" cy="1371600"/>
          </a:xfrm>
          <a:prstGeom prst="rect">
            <a:avLst/>
          </a:prstGeom>
          <a:noFill/>
          <a:ln/>
        </p:spPr>
        <p:txBody>
          <a:bodyPr wrap="square" rtlCol="0" anchor="ctr"/>
          <a:lstStyle/>
          <a:p>
            <a:pPr indent="0" marL="0">
              <a:buNone/>
            </a:pPr>
            <a:r>
              <a:rPr lang="en-US" sz="7200" b="1" dirty="0">
                <a:solidFill>
                  <a:srgbClr val="58A6FF">
                    <a:alpha val="40000"/>
                  </a:srgbClr>
                </a:solidFill>
                <a:latin typeface="Arial" pitchFamily="34" charset="0"/>
                <a:ea typeface="Arial" pitchFamily="34" charset="-122"/>
                <a:cs typeface="Arial" pitchFamily="34" charset="-120"/>
              </a:rPr>
              <a:t>04</a:t>
            </a:r>
            <a:endParaRPr lang="en-US" sz="7200" dirty="0"/>
          </a:p>
        </p:txBody>
      </p:sp>
      <p:sp>
        <p:nvSpPr>
          <p:cNvPr id="5" name="Text 3"/>
          <p:cNvSpPr/>
          <p:nvPr/>
        </p:nvSpPr>
        <p:spPr>
          <a:xfrm>
            <a:off x="548640" y="1645920"/>
            <a:ext cx="7772400" cy="914400"/>
          </a:xfrm>
          <a:prstGeom prst="rect">
            <a:avLst/>
          </a:prstGeom>
          <a:noFill/>
          <a:ln/>
        </p:spPr>
        <p:txBody>
          <a:bodyPr wrap="square" rtlCol="0" anchor="ctr"/>
          <a:lstStyle/>
          <a:p>
            <a:pPr indent="0" marL="0">
              <a:buNone/>
            </a:pPr>
            <a:r>
              <a:rPr lang="en-US" sz="3600" b="1" dirty="0">
                <a:solidFill>
                  <a:srgbClr val="FFFFFF"/>
                </a:solidFill>
                <a:latin typeface="Arial" pitchFamily="34" charset="0"/>
                <a:ea typeface="Arial" pitchFamily="34" charset="-122"/>
                <a:cs typeface="Arial" pitchFamily="34" charset="-120"/>
              </a:rPr>
              <a:t>Extended Thinking</a:t>
            </a:r>
            <a:endParaRPr lang="en-US" sz="3600" dirty="0"/>
          </a:p>
          <a:p>
            <a:pPr indent="0" marL="0">
              <a:buNone/>
            </a:pPr>
            <a:r>
              <a:rPr lang="en-US" sz="3600" b="1" dirty="0">
                <a:solidFill>
                  <a:srgbClr val="FFFFFF"/>
                </a:solidFill>
                <a:latin typeface="Arial" pitchFamily="34" charset="0"/>
                <a:ea typeface="Arial" pitchFamily="34" charset="-122"/>
                <a:cs typeface="Arial" pitchFamily="34" charset="-120"/>
              </a:rPr>
              <a:t>&amp; Reasoning</a:t>
            </a:r>
            <a:endParaRPr lang="en-US" sz="3600" dirty="0"/>
          </a:p>
        </p:txBody>
      </p:sp>
      <p:sp>
        <p:nvSpPr>
          <p:cNvPr id="6" name="Text 4"/>
          <p:cNvSpPr/>
          <p:nvPr/>
        </p:nvSpPr>
        <p:spPr>
          <a:xfrm>
            <a:off x="548640" y="2560320"/>
            <a:ext cx="7772400" cy="731520"/>
          </a:xfrm>
          <a:prstGeom prst="rect">
            <a:avLst/>
          </a:prstGeom>
          <a:noFill/>
          <a:ln/>
        </p:spPr>
        <p:txBody>
          <a:bodyPr wrap="square" rtlCol="0" anchor="ctr"/>
          <a:lstStyle/>
          <a:p>
            <a:pPr indent="0" marL="0">
              <a:lnSpc>
                <a:spcPct val="130000"/>
              </a:lnSpc>
              <a:buNone/>
            </a:pPr>
            <a:r>
              <a:rPr lang="en-US" sz="1600" dirty="0">
                <a:solidFill>
                  <a:srgbClr val="8B949E"/>
                </a:solidFill>
                <a:latin typeface="Arial" pitchFamily="34" charset="0"/>
                <a:ea typeface="Arial" pitchFamily="34" charset="-122"/>
                <a:cs typeface="Arial" pitchFamily="34" charset="-120"/>
              </a:rPr>
              <a:t>budget_tokens, when to use, incompatibilities,</a:t>
            </a:r>
            <a:endParaRPr lang="en-US" sz="1600" dirty="0"/>
          </a:p>
          <a:p>
            <a:pPr indent="0" marL="0">
              <a:lnSpc>
                <a:spcPct val="130000"/>
              </a:lnSpc>
              <a:buNone/>
            </a:pPr>
            <a:r>
              <a:rPr lang="en-US" sz="1600" dirty="0">
                <a:solidFill>
                  <a:srgbClr val="8B949E"/>
                </a:solidFill>
                <a:latin typeface="Arial" pitchFamily="34" charset="0"/>
                <a:ea typeface="Arial" pitchFamily="34" charset="-122"/>
                <a:cs typeface="Arial" pitchFamily="34" charset="-120"/>
              </a:rPr>
              <a:t>cost implications, and thinking blocks</a:t>
            </a:r>
            <a:endParaRPr lang="en-US" sz="1600" dirty="0"/>
          </a:p>
        </p:txBody>
      </p:sp>
      <p:sp>
        <p:nvSpPr>
          <p:cNvPr id="7" name="Shape 5"/>
          <p:cNvSpPr/>
          <p:nvPr/>
        </p:nvSpPr>
        <p:spPr>
          <a:xfrm>
            <a:off x="548640" y="4389120"/>
            <a:ext cx="1828800" cy="36576"/>
          </a:xfrm>
          <a:prstGeom prst="rect">
            <a:avLst/>
          </a:prstGeom>
          <a:solidFill>
            <a:srgbClr val="58A6FF"/>
          </a:solidFill>
          <a:ln/>
        </p:spPr>
      </p:sp>
      <p:sp>
        <p:nvSpPr>
          <p:cNvPr id="8" name="Text 6"/>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structured JSON for data state, unstructured text for progress notes, and git for version tracking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Store all state in environment variables that persist across sessions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Store everything in a single JSON file that's read at the start of each session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a database for all state management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agentic prompting guide recommends a multi-format state management approach: structured JSON for data (parseable, queryable), unstructured text for progress notes (flexible, human-readable), and git for tracking changes across iterations. This balances structure with flexibility. Option A is limited and fragile. Option C lacks granularity. Option D adds unnecessary infrastructure.</a:t>
            </a:r>
            <a:endParaRPr lang="en-US" sz="11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team's agent handles multi-step workflows involving file creation, testing, and deployment. They want Claude Code to automatically run their test suite after any file edit, without adding test commands to every prompt. What mechanism achieves this automatic post-edit testing?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Configure a PostToolUse hook on the Edit and Write tools that executes the test suite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'always run tests after editing' to the CLAUDE.md instructions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custom slash command that combines edit + test operations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--auto-test flag when starting Claude Code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Configure a PostToolUse hook on the Edit and Write tools that executes the test suite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'always run tests after editing' to the CLAUDE.md instructions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Create a custom slash command that combines edit + test operations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the --auto-test flag when starting Claude Code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PostToolUse hooks can be configured to trigger on specific tools (Edit, Write). By hooking into these file-modification tools, the test suite runs automatically after every edit without requiring manual invocation or prompt instructions. Option B is a suggestion, not enforcement. Option C requires manual invocation. Option D is not a real flag.</a:t>
            </a:r>
            <a:endParaRPr lang="en-US" sz="11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company uses Claude for customer onboarding. The process involves six steps: identity verification, credit check, account setup, product selection, compliance review, and welcome message. Currently all steps run sequentially in one conversation. The credit check occasionally times out, requiring the entire flow to restart. How should this be redesigned for reliability?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retry logic for the credit check step within the existing sequential flow</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Run all six steps in parallel to reduce end-to-end time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Move the credit check to a separate service outside the agent flow</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each step as an independent stage with checkpointing, so failures at any stage resume from that point rather than restarting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each step as an independent stage with checkpointing, so failures at any stage resume from that point rather than restarting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retry logic for the credit check step within the existing sequential flow</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Run all six steps in parallel to reduce end-to-end time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Move the credit check to a separate service outside the agent flow</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building checkpointed workflows where each stage's completion is recorded. If the credit check fails, the system resumes from the credit check stage rather than restarting from identity verification. Option A doesn't address the broader reliability pattern. Option B has dependencies between steps (credit check before account setup). Option D still lacks checkpointing for other steps.</a:t>
            </a:r>
            <a:endParaRPr lang="en-US" sz="11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wants to implement a 'skills marketplace' where teams share reusable agent behaviors across projects. According to the Claude Code documentation, what is the architectural foundation for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Shared CLAUDE.md files stored in a central repository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SKILL.md files that package prompt instructions, tool access, and variable interfaces into shareable units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MCP servers that expose skill endpoints for each reusable behavior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Custom slash commands that encapsulate reusable workflows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SKILL.md files that package prompt instructions, tool access, and variable interfaces into shareable units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Shared CLAUDE.md files stored in a central repository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MCP servers that expose skill endpoints for each reusable behavior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Custom slash commands that encapsulate reusable workflows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SKILL.md files are the architectural unit for shareable agent behaviors. They package prompt instructions, define which tools the skill can access, expose variable interfaces ($ARGUMENTS), and specify context injection — making them self-contained units that can be shared across projects. Option A lacks the tool and variable interface. Option B is for external service integration. Option D doesn't encapsulate the full behavior definition.</a:t>
            </a:r>
            <a:endParaRPr lang="en-US" sz="11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needs to run Claude in a CI/CD pipeline where the output format must be strictly JSON for downstream tooling. They also need to prevent Claude from reading any local configuration files. Which CLI flags accomplish both requirements?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--json and --no-config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--output-format json and --skip-config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--format=json and --headless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--json-schema '{...}' and --bare (which disables CLAUDE.md loading)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--json-schema '{...}' and --bare (which disables CLAUDE.md loading)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--json and --no-config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--output-format json and --skip-config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--format=json and --headless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--json-schema flag forces Claude to output well-formed JSON matching the specified schema. The --bare flag prevents Claude Code from loading CLAUDE.md files and other local configuration, ensuring reproducible CI/CD behavior. Option A uses incorrect flag names. Option B uses non-existent flags. Option D has incorrect flag syntax.</a:t>
            </a:r>
            <a:endParaRPr lang="en-US" sz="11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implements an agent with three subagents: researcher, analyzer, and reporter. The researcher subagent frequently gets 'stuck' in recursive web searches, making dozens of tool calls without converging on useful results. What architectural pattern prevents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an iteration limit for the researcher subagent and require it to report findings at the limit even if incomplete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researcher's context window to give it more room for exploration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the researcher subagent and have the main agent do research directly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PostToolUse hook that counts tool calls and terminates after 10</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45720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Extended Thinking — Key Facts</a:t>
            </a:r>
            <a:endParaRPr lang="en-US" sz="2200" dirty="0"/>
          </a:p>
        </p:txBody>
      </p:sp>
      <p:sp>
        <p:nvSpPr>
          <p:cNvPr id="6" name="Text 4"/>
          <p:cNvSpPr/>
          <p:nvPr/>
        </p:nvSpPr>
        <p:spPr>
          <a:xfrm>
            <a:off x="457200" y="731520"/>
            <a:ext cx="8229600" cy="365760"/>
          </a:xfrm>
          <a:prstGeom prst="rect">
            <a:avLst/>
          </a:prstGeom>
          <a:noFill/>
          <a:ln/>
        </p:spPr>
        <p:txBody>
          <a:bodyPr wrap="square" rtlCol="0" anchor="ctr"/>
          <a:lstStyle/>
          <a:p>
            <a:pPr indent="0" marL="0">
              <a:buNone/>
            </a:pPr>
            <a:r>
              <a:rPr lang="en-US" sz="1600" b="1" dirty="0">
                <a:solidFill>
                  <a:srgbClr val="FFFFFF"/>
                </a:solidFill>
                <a:latin typeface="Arial" pitchFamily="34" charset="0"/>
                <a:ea typeface="Arial" pitchFamily="34" charset="-122"/>
                <a:cs typeface="Arial" pitchFamily="34" charset="-120"/>
              </a:rPr>
              <a:t>budget_tokens</a:t>
            </a:r>
            <a:endParaRPr lang="en-US" sz="1600" dirty="0"/>
          </a:p>
        </p:txBody>
      </p:sp>
      <p:sp>
        <p:nvSpPr>
          <p:cNvPr id="7" name="Shape 5"/>
          <p:cNvSpPr/>
          <p:nvPr/>
        </p:nvSpPr>
        <p:spPr>
          <a:xfrm>
            <a:off x="457200" y="1188720"/>
            <a:ext cx="8229600" cy="457200"/>
          </a:xfrm>
          <a:prstGeom prst="roundRect">
            <a:avLst>
              <a:gd name="adj" fmla="val 10000"/>
            </a:avLst>
          </a:prstGeom>
          <a:solidFill>
            <a:srgbClr val="21262D"/>
          </a:solidFill>
          <a:ln w="12700">
            <a:solidFill>
              <a:srgbClr val="30363D"/>
            </a:solidFill>
            <a:prstDash val="solid"/>
          </a:ln>
        </p:spPr>
      </p:sp>
      <p:sp>
        <p:nvSpPr>
          <p:cNvPr id="8" name="Shape 6"/>
          <p:cNvSpPr/>
          <p:nvPr/>
        </p:nvSpPr>
        <p:spPr>
          <a:xfrm>
            <a:off x="457200" y="1188720"/>
            <a:ext cx="5029200" cy="457200"/>
          </a:xfrm>
          <a:prstGeom prst="roundRect">
            <a:avLst>
              <a:gd name="adj" fmla="val 10000"/>
            </a:avLst>
          </a:prstGeom>
          <a:solidFill>
            <a:srgbClr val="58A6FF"/>
          </a:solidFill>
          <a:ln/>
        </p:spPr>
      </p:sp>
      <p:sp>
        <p:nvSpPr>
          <p:cNvPr id="9" name="Text 7"/>
          <p:cNvSpPr/>
          <p:nvPr/>
        </p:nvSpPr>
        <p:spPr>
          <a:xfrm>
            <a:off x="640080" y="1188720"/>
            <a:ext cx="4572000" cy="457200"/>
          </a:xfrm>
          <a:prstGeom prst="rect">
            <a:avLst/>
          </a:prstGeom>
          <a:noFill/>
          <a:ln/>
        </p:spPr>
        <p:txBody>
          <a:bodyPr wrap="square" lIns="0" tIns="0" rIns="0" bIns="0" rtlCol="0" anchor="ctr"/>
          <a:lstStyle/>
          <a:p>
            <a:pPr indent="0" marL="0">
              <a:buNone/>
            </a:pPr>
            <a:r>
              <a:rPr lang="en-US" sz="1000" b="1" dirty="0">
                <a:solidFill>
                  <a:srgbClr val="0D1117"/>
                </a:solidFill>
                <a:latin typeface="Arial" pitchFamily="34" charset="0"/>
                <a:ea typeface="Arial" pitchFamily="34" charset="-122"/>
                <a:cs typeface="Arial" pitchFamily="34" charset="-120"/>
              </a:rPr>
              <a:t>Actual tokens used (varies by complexity)</a:t>
            </a:r>
            <a:endParaRPr lang="en-US" sz="1000" dirty="0"/>
          </a:p>
        </p:txBody>
      </p:sp>
      <p:sp>
        <p:nvSpPr>
          <p:cNvPr id="10" name="Text 8"/>
          <p:cNvSpPr/>
          <p:nvPr/>
        </p:nvSpPr>
        <p:spPr>
          <a:xfrm>
            <a:off x="5303520" y="1188720"/>
            <a:ext cx="3200400" cy="457200"/>
          </a:xfrm>
          <a:prstGeom prst="rect">
            <a:avLst/>
          </a:prstGeom>
          <a:noFill/>
          <a:ln/>
        </p:spPr>
        <p:txBody>
          <a:bodyPr wrap="square" lIns="0" tIns="0" rIns="0" bIns="0" rtlCol="0" anchor="ctr"/>
          <a:lstStyle/>
          <a:p>
            <a:pPr algn="ctr" indent="0" marL="0">
              <a:buNone/>
            </a:pPr>
            <a:r>
              <a:rPr lang="en-US" sz="900" dirty="0">
                <a:solidFill>
                  <a:srgbClr val="8B949E"/>
                </a:solidFill>
                <a:latin typeface="Arial" pitchFamily="34" charset="0"/>
                <a:ea typeface="Arial" pitchFamily="34" charset="-122"/>
                <a:cs typeface="Arial" pitchFamily="34" charset="-120"/>
              </a:rPr>
              <a:t>← MAXIMUM (ceiling, not guarantee) →</a:t>
            </a:r>
            <a:endParaRPr lang="en-US" sz="900" dirty="0"/>
          </a:p>
        </p:txBody>
      </p:sp>
      <p:sp>
        <p:nvSpPr>
          <p:cNvPr id="11" name="Shape 9"/>
          <p:cNvSpPr/>
          <p:nvPr/>
        </p:nvSpPr>
        <p:spPr>
          <a:xfrm>
            <a:off x="457200" y="1920240"/>
            <a:ext cx="3931920" cy="411480"/>
          </a:xfrm>
          <a:prstGeom prst="roundRect">
            <a:avLst>
              <a:gd name="adj" fmla="val 11111"/>
            </a:avLst>
          </a:prstGeom>
          <a:solidFill>
            <a:srgbClr val="161B22"/>
          </a:solidFill>
          <a:ln/>
        </p:spPr>
      </p:sp>
      <p:sp>
        <p:nvSpPr>
          <p:cNvPr id="12" name="Text 10"/>
          <p:cNvSpPr/>
          <p:nvPr/>
        </p:nvSpPr>
        <p:spPr>
          <a:xfrm>
            <a:off x="548640" y="1920240"/>
            <a:ext cx="365760" cy="411480"/>
          </a:xfrm>
          <a:prstGeom prst="rect">
            <a:avLst/>
          </a:prstGeom>
          <a:noFill/>
          <a:ln/>
        </p:spPr>
        <p:txBody>
          <a:bodyPr wrap="square" lIns="0" tIns="0" rIns="0" bIns="0" rtlCol="0" anchor="ctr"/>
          <a:lstStyle/>
          <a:p>
            <a:pPr algn="ctr" indent="0" marL="0">
              <a:buNone/>
            </a:pPr>
            <a:r>
              <a:rPr lang="en-US" sz="1400" b="1" dirty="0">
                <a:solidFill>
                  <a:srgbClr val="F85149"/>
                </a:solidFill>
                <a:latin typeface="Arial" pitchFamily="34" charset="0"/>
                <a:ea typeface="Arial" pitchFamily="34" charset="-122"/>
                <a:cs typeface="Arial" pitchFamily="34" charset="-120"/>
              </a:rPr>
              <a:t>✗</a:t>
            </a:r>
            <a:endParaRPr lang="en-US" sz="1400" dirty="0"/>
          </a:p>
        </p:txBody>
      </p:sp>
      <p:sp>
        <p:nvSpPr>
          <p:cNvPr id="13" name="Text 11"/>
          <p:cNvSpPr/>
          <p:nvPr/>
        </p:nvSpPr>
        <p:spPr>
          <a:xfrm>
            <a:off x="914400" y="1920240"/>
            <a:ext cx="2011680" cy="411480"/>
          </a:xfrm>
          <a:prstGeom prst="rect">
            <a:avLst/>
          </a:prstGeom>
          <a:noFill/>
          <a:ln/>
        </p:spPr>
        <p:txBody>
          <a:bodyPr wrap="square" lIns="0" tIns="0" rIns="0" bIns="0" rtlCol="0" anchor="ctr"/>
          <a:lstStyle/>
          <a:p>
            <a:pPr indent="0" marL="0">
              <a:buNone/>
            </a:pPr>
            <a:r>
              <a:rPr lang="en-US" sz="1050" dirty="0">
                <a:solidFill>
                  <a:srgbClr val="E6EDF3"/>
                </a:solidFill>
                <a:latin typeface="Arial" pitchFamily="34" charset="0"/>
                <a:ea typeface="Arial" pitchFamily="34" charset="-122"/>
                <a:cs typeface="Arial" pitchFamily="34" charset="-120"/>
              </a:rPr>
              <a:t>Forced tool_choice</a:t>
            </a:r>
            <a:endParaRPr lang="en-US" sz="1050" dirty="0"/>
          </a:p>
        </p:txBody>
      </p:sp>
      <p:sp>
        <p:nvSpPr>
          <p:cNvPr id="14" name="Text 12"/>
          <p:cNvSpPr/>
          <p:nvPr/>
        </p:nvSpPr>
        <p:spPr>
          <a:xfrm>
            <a:off x="2926080" y="1920240"/>
            <a:ext cx="1280160" cy="411480"/>
          </a:xfrm>
          <a:prstGeom prst="rect">
            <a:avLst/>
          </a:prstGeom>
          <a:noFill/>
          <a:ln/>
        </p:spPr>
        <p:txBody>
          <a:bodyPr wrap="square" lIns="0" tIns="0" rIns="0" bIns="0" rtlCol="0" anchor="ctr"/>
          <a:lstStyle/>
          <a:p>
            <a:pPr algn="r" indent="0" marL="0">
              <a:buNone/>
            </a:pPr>
            <a:r>
              <a:rPr lang="en-US" sz="1000" b="1" dirty="0">
                <a:solidFill>
                  <a:srgbClr val="F85149"/>
                </a:solidFill>
                <a:latin typeface="Arial" pitchFamily="34" charset="0"/>
                <a:ea typeface="Arial" pitchFamily="34" charset="-122"/>
                <a:cs typeface="Arial" pitchFamily="34" charset="-120"/>
              </a:rPr>
              <a:t>INCOMPATIBLE</a:t>
            </a:r>
            <a:endParaRPr lang="en-US" sz="1000" dirty="0"/>
          </a:p>
        </p:txBody>
      </p:sp>
      <p:sp>
        <p:nvSpPr>
          <p:cNvPr id="15" name="Shape 13"/>
          <p:cNvSpPr/>
          <p:nvPr/>
        </p:nvSpPr>
        <p:spPr>
          <a:xfrm>
            <a:off x="457200" y="2423160"/>
            <a:ext cx="3931920" cy="411480"/>
          </a:xfrm>
          <a:prstGeom prst="roundRect">
            <a:avLst>
              <a:gd name="adj" fmla="val 11111"/>
            </a:avLst>
          </a:prstGeom>
          <a:solidFill>
            <a:srgbClr val="161B22"/>
          </a:solidFill>
          <a:ln/>
        </p:spPr>
      </p:sp>
      <p:sp>
        <p:nvSpPr>
          <p:cNvPr id="16" name="Text 14"/>
          <p:cNvSpPr/>
          <p:nvPr/>
        </p:nvSpPr>
        <p:spPr>
          <a:xfrm>
            <a:off x="548640" y="2423160"/>
            <a:ext cx="365760" cy="41148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a:t>
            </a:r>
            <a:endParaRPr lang="en-US" sz="1400" dirty="0"/>
          </a:p>
        </p:txBody>
      </p:sp>
      <p:sp>
        <p:nvSpPr>
          <p:cNvPr id="17" name="Text 15"/>
          <p:cNvSpPr/>
          <p:nvPr/>
        </p:nvSpPr>
        <p:spPr>
          <a:xfrm>
            <a:off x="914400" y="2423160"/>
            <a:ext cx="2011680" cy="411480"/>
          </a:xfrm>
          <a:prstGeom prst="rect">
            <a:avLst/>
          </a:prstGeom>
          <a:noFill/>
          <a:ln/>
        </p:spPr>
        <p:txBody>
          <a:bodyPr wrap="square" lIns="0" tIns="0" rIns="0" bIns="0" rtlCol="0" anchor="ctr"/>
          <a:lstStyle/>
          <a:p>
            <a:pPr indent="0" marL="0">
              <a:buNone/>
            </a:pPr>
            <a:r>
              <a:rPr lang="en-US" sz="1050" dirty="0">
                <a:solidFill>
                  <a:srgbClr val="E6EDF3"/>
                </a:solidFill>
                <a:latin typeface="Arial" pitchFamily="34" charset="0"/>
                <a:ea typeface="Arial" pitchFamily="34" charset="-122"/>
                <a:cs typeface="Arial" pitchFamily="34" charset="-120"/>
              </a:rPr>
              <a:t>tool_choice: 'auto'</a:t>
            </a:r>
            <a:endParaRPr lang="en-US" sz="1050" dirty="0"/>
          </a:p>
        </p:txBody>
      </p:sp>
      <p:sp>
        <p:nvSpPr>
          <p:cNvPr id="18" name="Text 16"/>
          <p:cNvSpPr/>
          <p:nvPr/>
        </p:nvSpPr>
        <p:spPr>
          <a:xfrm>
            <a:off x="2926080" y="2423160"/>
            <a:ext cx="1280160" cy="411480"/>
          </a:xfrm>
          <a:prstGeom prst="rect">
            <a:avLst/>
          </a:prstGeom>
          <a:noFill/>
          <a:ln/>
        </p:spPr>
        <p:txBody>
          <a:bodyPr wrap="square" lIns="0" tIns="0" rIns="0" bIns="0" rtlCol="0" anchor="ctr"/>
          <a:lstStyle/>
          <a:p>
            <a:pPr algn="r" indent="0" marL="0">
              <a:buNone/>
            </a:pPr>
            <a:r>
              <a:rPr lang="en-US" sz="1000" b="1" dirty="0">
                <a:solidFill>
                  <a:srgbClr val="3FB950"/>
                </a:solidFill>
                <a:latin typeface="Arial" pitchFamily="34" charset="0"/>
                <a:ea typeface="Arial" pitchFamily="34" charset="-122"/>
                <a:cs typeface="Arial" pitchFamily="34" charset="-120"/>
              </a:rPr>
              <a:t>COMPATIBLE</a:t>
            </a:r>
            <a:endParaRPr lang="en-US" sz="1000" dirty="0"/>
          </a:p>
        </p:txBody>
      </p:sp>
      <p:sp>
        <p:nvSpPr>
          <p:cNvPr id="19" name="Shape 17"/>
          <p:cNvSpPr/>
          <p:nvPr/>
        </p:nvSpPr>
        <p:spPr>
          <a:xfrm>
            <a:off x="457200" y="2926080"/>
            <a:ext cx="3931920" cy="411480"/>
          </a:xfrm>
          <a:prstGeom prst="roundRect">
            <a:avLst>
              <a:gd name="adj" fmla="val 11111"/>
            </a:avLst>
          </a:prstGeom>
          <a:solidFill>
            <a:srgbClr val="161B22"/>
          </a:solidFill>
          <a:ln/>
        </p:spPr>
      </p:sp>
      <p:sp>
        <p:nvSpPr>
          <p:cNvPr id="20" name="Text 18"/>
          <p:cNvSpPr/>
          <p:nvPr/>
        </p:nvSpPr>
        <p:spPr>
          <a:xfrm>
            <a:off x="548640" y="2926080"/>
            <a:ext cx="365760" cy="411480"/>
          </a:xfrm>
          <a:prstGeom prst="rect">
            <a:avLst/>
          </a:prstGeom>
          <a:noFill/>
          <a:ln/>
        </p:spPr>
        <p:txBody>
          <a:bodyPr wrap="square" lIns="0" tIns="0" rIns="0" bIns="0" rtlCol="0" anchor="ctr"/>
          <a:lstStyle/>
          <a:p>
            <a:pPr algn="ctr" indent="0" marL="0">
              <a:buNone/>
            </a:pPr>
            <a:r>
              <a:rPr lang="en-US" sz="1400" b="1" dirty="0">
                <a:solidFill>
                  <a:srgbClr val="F85149"/>
                </a:solidFill>
                <a:latin typeface="Arial" pitchFamily="34" charset="0"/>
                <a:ea typeface="Arial" pitchFamily="34" charset="-122"/>
                <a:cs typeface="Arial" pitchFamily="34" charset="-120"/>
              </a:rPr>
              <a:t>✗</a:t>
            </a:r>
            <a:endParaRPr lang="en-US" sz="1400" dirty="0"/>
          </a:p>
        </p:txBody>
      </p:sp>
      <p:sp>
        <p:nvSpPr>
          <p:cNvPr id="21" name="Text 19"/>
          <p:cNvSpPr/>
          <p:nvPr/>
        </p:nvSpPr>
        <p:spPr>
          <a:xfrm>
            <a:off x="914400" y="2926080"/>
            <a:ext cx="2011680" cy="411480"/>
          </a:xfrm>
          <a:prstGeom prst="rect">
            <a:avLst/>
          </a:prstGeom>
          <a:noFill/>
          <a:ln/>
        </p:spPr>
        <p:txBody>
          <a:bodyPr wrap="square" lIns="0" tIns="0" rIns="0" bIns="0" rtlCol="0" anchor="ctr"/>
          <a:lstStyle/>
          <a:p>
            <a:pPr indent="0" marL="0">
              <a:buNone/>
            </a:pPr>
            <a:r>
              <a:rPr lang="en-US" sz="1050" dirty="0">
                <a:solidFill>
                  <a:srgbClr val="E6EDF3"/>
                </a:solidFill>
                <a:latin typeface="Arial" pitchFamily="34" charset="0"/>
                <a:ea typeface="Arial" pitchFamily="34" charset="-122"/>
                <a:cs typeface="Arial" pitchFamily="34" charset="-120"/>
              </a:rPr>
              <a:t>Temperature ≠ 1.0</a:t>
            </a:r>
            <a:endParaRPr lang="en-US" sz="1050" dirty="0"/>
          </a:p>
        </p:txBody>
      </p:sp>
      <p:sp>
        <p:nvSpPr>
          <p:cNvPr id="22" name="Text 20"/>
          <p:cNvSpPr/>
          <p:nvPr/>
        </p:nvSpPr>
        <p:spPr>
          <a:xfrm>
            <a:off x="2926080" y="2926080"/>
            <a:ext cx="1280160" cy="411480"/>
          </a:xfrm>
          <a:prstGeom prst="rect">
            <a:avLst/>
          </a:prstGeom>
          <a:noFill/>
          <a:ln/>
        </p:spPr>
        <p:txBody>
          <a:bodyPr wrap="square" lIns="0" tIns="0" rIns="0" bIns="0" rtlCol="0" anchor="ctr"/>
          <a:lstStyle/>
          <a:p>
            <a:pPr algn="r" indent="0" marL="0">
              <a:buNone/>
            </a:pPr>
            <a:r>
              <a:rPr lang="en-US" sz="1000" b="1" dirty="0">
                <a:solidFill>
                  <a:srgbClr val="F85149"/>
                </a:solidFill>
                <a:latin typeface="Arial" pitchFamily="34" charset="0"/>
                <a:ea typeface="Arial" pitchFamily="34" charset="-122"/>
                <a:cs typeface="Arial" pitchFamily="34" charset="-120"/>
              </a:rPr>
              <a:t>INCOMPATIBLE</a:t>
            </a:r>
            <a:endParaRPr lang="en-US" sz="1000" dirty="0"/>
          </a:p>
        </p:txBody>
      </p:sp>
      <p:sp>
        <p:nvSpPr>
          <p:cNvPr id="23" name="Shape 21"/>
          <p:cNvSpPr/>
          <p:nvPr/>
        </p:nvSpPr>
        <p:spPr>
          <a:xfrm>
            <a:off x="4754880" y="1920240"/>
            <a:ext cx="3931920" cy="411480"/>
          </a:xfrm>
          <a:prstGeom prst="roundRect">
            <a:avLst>
              <a:gd name="adj" fmla="val 11111"/>
            </a:avLst>
          </a:prstGeom>
          <a:solidFill>
            <a:srgbClr val="161B22"/>
          </a:solidFill>
          <a:ln/>
        </p:spPr>
      </p:sp>
      <p:sp>
        <p:nvSpPr>
          <p:cNvPr id="24" name="Text 22"/>
          <p:cNvSpPr/>
          <p:nvPr/>
        </p:nvSpPr>
        <p:spPr>
          <a:xfrm>
            <a:off x="4846320" y="1920240"/>
            <a:ext cx="365760" cy="41148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a:t>
            </a:r>
            <a:endParaRPr lang="en-US" sz="1400" dirty="0"/>
          </a:p>
        </p:txBody>
      </p:sp>
      <p:sp>
        <p:nvSpPr>
          <p:cNvPr id="25" name="Text 23"/>
          <p:cNvSpPr/>
          <p:nvPr/>
        </p:nvSpPr>
        <p:spPr>
          <a:xfrm>
            <a:off x="5212080" y="1920240"/>
            <a:ext cx="2011680" cy="411480"/>
          </a:xfrm>
          <a:prstGeom prst="rect">
            <a:avLst/>
          </a:prstGeom>
          <a:noFill/>
          <a:ln/>
        </p:spPr>
        <p:txBody>
          <a:bodyPr wrap="square" lIns="0" tIns="0" rIns="0" bIns="0" rtlCol="0" anchor="ctr"/>
          <a:lstStyle/>
          <a:p>
            <a:pPr indent="0" marL="0">
              <a:buNone/>
            </a:pPr>
            <a:r>
              <a:rPr lang="en-US" sz="1050" dirty="0">
                <a:solidFill>
                  <a:srgbClr val="E6EDF3"/>
                </a:solidFill>
                <a:latin typeface="Arial" pitchFamily="34" charset="0"/>
                <a:ea typeface="Arial" pitchFamily="34" charset="-122"/>
                <a:cs typeface="Arial" pitchFamily="34" charset="-120"/>
              </a:rPr>
              <a:t>Temperature = 1.0</a:t>
            </a:r>
            <a:endParaRPr lang="en-US" sz="1050" dirty="0"/>
          </a:p>
        </p:txBody>
      </p:sp>
      <p:sp>
        <p:nvSpPr>
          <p:cNvPr id="26" name="Text 24"/>
          <p:cNvSpPr/>
          <p:nvPr/>
        </p:nvSpPr>
        <p:spPr>
          <a:xfrm>
            <a:off x="7223760" y="1920240"/>
            <a:ext cx="1280160" cy="411480"/>
          </a:xfrm>
          <a:prstGeom prst="rect">
            <a:avLst/>
          </a:prstGeom>
          <a:noFill/>
          <a:ln/>
        </p:spPr>
        <p:txBody>
          <a:bodyPr wrap="square" lIns="0" tIns="0" rIns="0" bIns="0" rtlCol="0" anchor="ctr"/>
          <a:lstStyle/>
          <a:p>
            <a:pPr algn="r" indent="0" marL="0">
              <a:buNone/>
            </a:pPr>
            <a:r>
              <a:rPr lang="en-US" sz="1000" b="1" dirty="0">
                <a:solidFill>
                  <a:srgbClr val="3FB950"/>
                </a:solidFill>
                <a:latin typeface="Arial" pitchFamily="34" charset="0"/>
                <a:ea typeface="Arial" pitchFamily="34" charset="-122"/>
                <a:cs typeface="Arial" pitchFamily="34" charset="-120"/>
              </a:rPr>
              <a:t>REQUIRED</a:t>
            </a:r>
            <a:endParaRPr lang="en-US" sz="1000" dirty="0"/>
          </a:p>
        </p:txBody>
      </p:sp>
      <p:sp>
        <p:nvSpPr>
          <p:cNvPr id="27" name="Shape 25"/>
          <p:cNvSpPr/>
          <p:nvPr/>
        </p:nvSpPr>
        <p:spPr>
          <a:xfrm>
            <a:off x="4754880" y="2423160"/>
            <a:ext cx="3931920" cy="411480"/>
          </a:xfrm>
          <a:prstGeom prst="roundRect">
            <a:avLst>
              <a:gd name="adj" fmla="val 11111"/>
            </a:avLst>
          </a:prstGeom>
          <a:solidFill>
            <a:srgbClr val="161B22"/>
          </a:solidFill>
          <a:ln/>
        </p:spPr>
      </p:sp>
      <p:sp>
        <p:nvSpPr>
          <p:cNvPr id="28" name="Text 26"/>
          <p:cNvSpPr/>
          <p:nvPr/>
        </p:nvSpPr>
        <p:spPr>
          <a:xfrm>
            <a:off x="4846320" y="2423160"/>
            <a:ext cx="365760" cy="41148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a:t>
            </a:r>
            <a:endParaRPr lang="en-US" sz="1400" dirty="0"/>
          </a:p>
        </p:txBody>
      </p:sp>
      <p:sp>
        <p:nvSpPr>
          <p:cNvPr id="29" name="Text 27"/>
          <p:cNvSpPr/>
          <p:nvPr/>
        </p:nvSpPr>
        <p:spPr>
          <a:xfrm>
            <a:off x="5212080" y="2423160"/>
            <a:ext cx="2011680" cy="411480"/>
          </a:xfrm>
          <a:prstGeom prst="rect">
            <a:avLst/>
          </a:prstGeom>
          <a:noFill/>
          <a:ln/>
        </p:spPr>
        <p:txBody>
          <a:bodyPr wrap="square" lIns="0" tIns="0" rIns="0" bIns="0" rtlCol="0" anchor="ctr"/>
          <a:lstStyle/>
          <a:p>
            <a:pPr indent="0" marL="0">
              <a:buNone/>
            </a:pPr>
            <a:r>
              <a:rPr lang="en-US" sz="1050" dirty="0">
                <a:solidFill>
                  <a:srgbClr val="E6EDF3"/>
                </a:solidFill>
                <a:latin typeface="Arial" pitchFamily="34" charset="0"/>
                <a:ea typeface="Arial" pitchFamily="34" charset="-122"/>
                <a:cs typeface="Arial" pitchFamily="34" charset="-120"/>
              </a:rPr>
              <a:t>Streaming</a:t>
            </a:r>
            <a:endParaRPr lang="en-US" sz="1050" dirty="0"/>
          </a:p>
        </p:txBody>
      </p:sp>
      <p:sp>
        <p:nvSpPr>
          <p:cNvPr id="30" name="Text 28"/>
          <p:cNvSpPr/>
          <p:nvPr/>
        </p:nvSpPr>
        <p:spPr>
          <a:xfrm>
            <a:off x="7223760" y="2423160"/>
            <a:ext cx="1280160" cy="411480"/>
          </a:xfrm>
          <a:prstGeom prst="rect">
            <a:avLst/>
          </a:prstGeom>
          <a:noFill/>
          <a:ln/>
        </p:spPr>
        <p:txBody>
          <a:bodyPr wrap="square" lIns="0" tIns="0" rIns="0" bIns="0" rtlCol="0" anchor="ctr"/>
          <a:lstStyle/>
          <a:p>
            <a:pPr algn="r" indent="0" marL="0">
              <a:buNone/>
            </a:pPr>
            <a:r>
              <a:rPr lang="en-US" sz="1000" b="1" dirty="0">
                <a:solidFill>
                  <a:srgbClr val="3FB950"/>
                </a:solidFill>
                <a:latin typeface="Arial" pitchFamily="34" charset="0"/>
                <a:ea typeface="Arial" pitchFamily="34" charset="-122"/>
                <a:cs typeface="Arial" pitchFamily="34" charset="-120"/>
              </a:rPr>
              <a:t>COMPATIBLE</a:t>
            </a:r>
            <a:endParaRPr lang="en-US" sz="1000" dirty="0"/>
          </a:p>
        </p:txBody>
      </p:sp>
      <p:sp>
        <p:nvSpPr>
          <p:cNvPr id="31" name="Shape 29"/>
          <p:cNvSpPr/>
          <p:nvPr/>
        </p:nvSpPr>
        <p:spPr>
          <a:xfrm>
            <a:off x="4754880" y="2926080"/>
            <a:ext cx="3931920" cy="411480"/>
          </a:xfrm>
          <a:prstGeom prst="roundRect">
            <a:avLst>
              <a:gd name="adj" fmla="val 11111"/>
            </a:avLst>
          </a:prstGeom>
          <a:solidFill>
            <a:srgbClr val="161B22"/>
          </a:solidFill>
          <a:ln/>
        </p:spPr>
      </p:sp>
      <p:sp>
        <p:nvSpPr>
          <p:cNvPr id="32" name="Text 30"/>
          <p:cNvSpPr/>
          <p:nvPr/>
        </p:nvSpPr>
        <p:spPr>
          <a:xfrm>
            <a:off x="4846320" y="2926080"/>
            <a:ext cx="365760" cy="411480"/>
          </a:xfrm>
          <a:prstGeom prst="rect">
            <a:avLst/>
          </a:prstGeom>
          <a:noFill/>
          <a:ln/>
        </p:spPr>
        <p:txBody>
          <a:bodyPr wrap="square" lIns="0" tIns="0" rIns="0" bIns="0" rtlCol="0" anchor="ctr"/>
          <a:lstStyle/>
          <a:p>
            <a:pPr algn="ctr" indent="0" marL="0">
              <a:buNone/>
            </a:pPr>
            <a:r>
              <a:rPr lang="en-US" sz="1400" b="1" dirty="0">
                <a:solidFill>
                  <a:srgbClr val="E3B341"/>
                </a:solidFill>
                <a:latin typeface="Arial" pitchFamily="34" charset="0"/>
                <a:ea typeface="Arial" pitchFamily="34" charset="-122"/>
                <a:cs typeface="Arial" pitchFamily="34" charset="-120"/>
              </a:rPr>
              <a:t>!</a:t>
            </a:r>
            <a:endParaRPr lang="en-US" sz="1400" dirty="0"/>
          </a:p>
        </p:txBody>
      </p:sp>
      <p:sp>
        <p:nvSpPr>
          <p:cNvPr id="33" name="Text 31"/>
          <p:cNvSpPr/>
          <p:nvPr/>
        </p:nvSpPr>
        <p:spPr>
          <a:xfrm>
            <a:off x="5212080" y="2926080"/>
            <a:ext cx="2011680" cy="411480"/>
          </a:xfrm>
          <a:prstGeom prst="rect">
            <a:avLst/>
          </a:prstGeom>
          <a:noFill/>
          <a:ln/>
        </p:spPr>
        <p:txBody>
          <a:bodyPr wrap="square" lIns="0" tIns="0" rIns="0" bIns="0" rtlCol="0" anchor="ctr"/>
          <a:lstStyle/>
          <a:p>
            <a:pPr indent="0" marL="0">
              <a:buNone/>
            </a:pPr>
            <a:r>
              <a:rPr lang="en-US" sz="1050" dirty="0">
                <a:solidFill>
                  <a:srgbClr val="E6EDF3"/>
                </a:solidFill>
                <a:latin typeface="Arial" pitchFamily="34" charset="0"/>
                <a:ea typeface="Arial" pitchFamily="34" charset="-122"/>
                <a:cs typeface="Arial" pitchFamily="34" charset="-120"/>
              </a:rPr>
              <a:t>Min budget_tokens</a:t>
            </a:r>
            <a:endParaRPr lang="en-US" sz="1050" dirty="0"/>
          </a:p>
        </p:txBody>
      </p:sp>
      <p:sp>
        <p:nvSpPr>
          <p:cNvPr id="34" name="Text 32"/>
          <p:cNvSpPr/>
          <p:nvPr/>
        </p:nvSpPr>
        <p:spPr>
          <a:xfrm>
            <a:off x="7223760" y="2926080"/>
            <a:ext cx="1280160" cy="411480"/>
          </a:xfrm>
          <a:prstGeom prst="rect">
            <a:avLst/>
          </a:prstGeom>
          <a:noFill/>
          <a:ln/>
        </p:spPr>
        <p:txBody>
          <a:bodyPr wrap="square" lIns="0" tIns="0" rIns="0" bIns="0" rtlCol="0" anchor="ctr"/>
          <a:lstStyle/>
          <a:p>
            <a:pPr algn="r" indent="0" marL="0">
              <a:buNone/>
            </a:pPr>
            <a:r>
              <a:rPr lang="en-US" sz="1000" b="1" dirty="0">
                <a:solidFill>
                  <a:srgbClr val="E3B341"/>
                </a:solidFill>
                <a:latin typeface="Arial" pitchFamily="34" charset="0"/>
                <a:ea typeface="Arial" pitchFamily="34" charset="-122"/>
                <a:cs typeface="Arial" pitchFamily="34" charset="-120"/>
              </a:rPr>
              <a:t>1,024 tokens</a:t>
            </a:r>
            <a:endParaRPr lang="en-US" sz="1000" dirty="0"/>
          </a:p>
        </p:txBody>
      </p:sp>
      <p:sp>
        <p:nvSpPr>
          <p:cNvPr id="35" name="Text 33"/>
          <p:cNvSpPr/>
          <p:nvPr/>
        </p:nvSpPr>
        <p:spPr>
          <a:xfrm>
            <a:off x="457200" y="3566160"/>
            <a:ext cx="3657600" cy="320040"/>
          </a:xfrm>
          <a:prstGeom prst="rect">
            <a:avLst/>
          </a:prstGeom>
          <a:noFill/>
          <a:ln/>
        </p:spPr>
        <p:txBody>
          <a:bodyPr wrap="square" rtlCol="0" anchor="ctr"/>
          <a:lstStyle/>
          <a:p>
            <a:pPr indent="0" marL="0">
              <a:buNone/>
            </a:pPr>
            <a:r>
              <a:rPr lang="en-US" sz="1400" b="1" dirty="0">
                <a:solidFill>
                  <a:srgbClr val="58A6FF"/>
                </a:solidFill>
                <a:latin typeface="Arial" pitchFamily="34" charset="0"/>
                <a:ea typeface="Arial" pitchFamily="34" charset="-122"/>
                <a:cs typeface="Arial" pitchFamily="34" charset="-120"/>
              </a:rPr>
              <a:t>When to Use Extended Thinking</a:t>
            </a:r>
            <a:endParaRPr lang="en-US" sz="1400" dirty="0"/>
          </a:p>
        </p:txBody>
      </p:sp>
      <p:sp>
        <p:nvSpPr>
          <p:cNvPr id="36" name="Text 34"/>
          <p:cNvSpPr/>
          <p:nvPr/>
        </p:nvSpPr>
        <p:spPr>
          <a:xfrm>
            <a:off x="457200" y="3931920"/>
            <a:ext cx="1828800" cy="228600"/>
          </a:xfrm>
          <a:prstGeom prst="rect">
            <a:avLst/>
          </a:prstGeom>
          <a:noFill/>
          <a:ln/>
        </p:spPr>
        <p:txBody>
          <a:bodyPr wrap="square" lIns="0" tIns="0" rIns="0" bIns="0" rtlCol="0" anchor="ctr"/>
          <a:lstStyle/>
          <a:p>
            <a:pPr indent="0" marL="0">
              <a:buNone/>
            </a:pPr>
            <a:r>
              <a:rPr lang="en-US" sz="1000" b="1" dirty="0">
                <a:solidFill>
                  <a:srgbClr val="3FB950"/>
                </a:solidFill>
                <a:latin typeface="Arial" pitchFamily="34" charset="0"/>
                <a:ea typeface="Arial" pitchFamily="34" charset="-122"/>
                <a:cs typeface="Arial" pitchFamily="34" charset="-120"/>
              </a:rPr>
              <a:t>✓  USE FOR:</a:t>
            </a:r>
            <a:endParaRPr lang="en-US" sz="1000" dirty="0"/>
          </a:p>
        </p:txBody>
      </p:sp>
      <p:sp>
        <p:nvSpPr>
          <p:cNvPr id="37" name="Text 35"/>
          <p:cNvSpPr/>
          <p:nvPr/>
        </p:nvSpPr>
        <p:spPr>
          <a:xfrm>
            <a:off x="457200" y="4160520"/>
            <a:ext cx="3657600" cy="201168"/>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 Complex math/logic</a:t>
            </a:r>
            <a:endParaRPr lang="en-US" sz="950" dirty="0"/>
          </a:p>
        </p:txBody>
      </p:sp>
      <p:sp>
        <p:nvSpPr>
          <p:cNvPr id="38" name="Text 36"/>
          <p:cNvSpPr/>
          <p:nvPr/>
        </p:nvSpPr>
        <p:spPr>
          <a:xfrm>
            <a:off x="457200" y="4361688"/>
            <a:ext cx="3657600" cy="201168"/>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 Multi-step reasoning</a:t>
            </a:r>
            <a:endParaRPr lang="en-US" sz="950" dirty="0"/>
          </a:p>
        </p:txBody>
      </p:sp>
      <p:sp>
        <p:nvSpPr>
          <p:cNvPr id="39" name="Text 37"/>
          <p:cNvSpPr/>
          <p:nvPr/>
        </p:nvSpPr>
        <p:spPr>
          <a:xfrm>
            <a:off x="457200" y="4562856"/>
            <a:ext cx="3657600" cy="201168"/>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 Code analysis</a:t>
            </a:r>
            <a:endParaRPr lang="en-US" sz="950" dirty="0"/>
          </a:p>
        </p:txBody>
      </p:sp>
      <p:sp>
        <p:nvSpPr>
          <p:cNvPr id="40" name="Text 38"/>
          <p:cNvSpPr/>
          <p:nvPr/>
        </p:nvSpPr>
        <p:spPr>
          <a:xfrm>
            <a:off x="457200" y="4764024"/>
            <a:ext cx="3657600" cy="201168"/>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 Strategic planning</a:t>
            </a:r>
            <a:endParaRPr lang="en-US" sz="950" dirty="0"/>
          </a:p>
        </p:txBody>
      </p:sp>
      <p:sp>
        <p:nvSpPr>
          <p:cNvPr id="41" name="Text 39"/>
          <p:cNvSpPr/>
          <p:nvPr/>
        </p:nvSpPr>
        <p:spPr>
          <a:xfrm>
            <a:off x="5029200" y="3931920"/>
            <a:ext cx="1828800" cy="228600"/>
          </a:xfrm>
          <a:prstGeom prst="rect">
            <a:avLst/>
          </a:prstGeom>
          <a:noFill/>
          <a:ln/>
        </p:spPr>
        <p:txBody>
          <a:bodyPr wrap="square" lIns="0" tIns="0" rIns="0" bIns="0" rtlCol="0" anchor="ctr"/>
          <a:lstStyle/>
          <a:p>
            <a:pPr indent="0" marL="0">
              <a:buNone/>
            </a:pPr>
            <a:r>
              <a:rPr lang="en-US" sz="1000" b="1" dirty="0">
                <a:solidFill>
                  <a:srgbClr val="F85149"/>
                </a:solidFill>
                <a:latin typeface="Arial" pitchFamily="34" charset="0"/>
                <a:ea typeface="Arial" pitchFamily="34" charset="-122"/>
                <a:cs typeface="Arial" pitchFamily="34" charset="-120"/>
              </a:rPr>
              <a:t>✗  NOT NEEDED:</a:t>
            </a:r>
            <a:endParaRPr lang="en-US" sz="1000" dirty="0"/>
          </a:p>
        </p:txBody>
      </p:sp>
      <p:sp>
        <p:nvSpPr>
          <p:cNvPr id="42" name="Text 40"/>
          <p:cNvSpPr/>
          <p:nvPr/>
        </p:nvSpPr>
        <p:spPr>
          <a:xfrm>
            <a:off x="5029200" y="4160520"/>
            <a:ext cx="3657600" cy="201168"/>
          </a:xfrm>
          <a:prstGeom prst="rect">
            <a:avLst/>
          </a:prstGeom>
          <a:noFill/>
          <a:ln/>
        </p:spPr>
        <p:txBody>
          <a:bodyPr wrap="square" lIns="0" tIns="0" rIns="0" bIns="0" rtlCol="0" anchor="ctr"/>
          <a:lstStyle/>
          <a:p>
            <a:pPr indent="0" marL="0">
              <a:buNone/>
            </a:pPr>
            <a:r>
              <a:rPr lang="en-US" sz="950" dirty="0">
                <a:solidFill>
                  <a:srgbClr val="8B949E"/>
                </a:solidFill>
                <a:latin typeface="Arial" pitchFamily="34" charset="0"/>
                <a:ea typeface="Arial" pitchFamily="34" charset="-122"/>
                <a:cs typeface="Arial" pitchFamily="34" charset="-120"/>
              </a:rPr>
              <a:t>• Simple Q&amp;A</a:t>
            </a:r>
            <a:endParaRPr lang="en-US" sz="950" dirty="0"/>
          </a:p>
        </p:txBody>
      </p:sp>
      <p:sp>
        <p:nvSpPr>
          <p:cNvPr id="43" name="Text 41"/>
          <p:cNvSpPr/>
          <p:nvPr/>
        </p:nvSpPr>
        <p:spPr>
          <a:xfrm>
            <a:off x="5029200" y="4361688"/>
            <a:ext cx="3657600" cy="201168"/>
          </a:xfrm>
          <a:prstGeom prst="rect">
            <a:avLst/>
          </a:prstGeom>
          <a:noFill/>
          <a:ln/>
        </p:spPr>
        <p:txBody>
          <a:bodyPr wrap="square" lIns="0" tIns="0" rIns="0" bIns="0" rtlCol="0" anchor="ctr"/>
          <a:lstStyle/>
          <a:p>
            <a:pPr indent="0" marL="0">
              <a:buNone/>
            </a:pPr>
            <a:r>
              <a:rPr lang="en-US" sz="950" dirty="0">
                <a:solidFill>
                  <a:srgbClr val="8B949E"/>
                </a:solidFill>
                <a:latin typeface="Arial" pitchFamily="34" charset="0"/>
                <a:ea typeface="Arial" pitchFamily="34" charset="-122"/>
                <a:cs typeface="Arial" pitchFamily="34" charset="-120"/>
              </a:rPr>
              <a:t>• Creative writing</a:t>
            </a:r>
            <a:endParaRPr lang="en-US" sz="950" dirty="0"/>
          </a:p>
        </p:txBody>
      </p:sp>
      <p:sp>
        <p:nvSpPr>
          <p:cNvPr id="44" name="Text 42"/>
          <p:cNvSpPr/>
          <p:nvPr/>
        </p:nvSpPr>
        <p:spPr>
          <a:xfrm>
            <a:off x="5029200" y="4562856"/>
            <a:ext cx="3657600" cy="201168"/>
          </a:xfrm>
          <a:prstGeom prst="rect">
            <a:avLst/>
          </a:prstGeom>
          <a:noFill/>
          <a:ln/>
        </p:spPr>
        <p:txBody>
          <a:bodyPr wrap="square" lIns="0" tIns="0" rIns="0" bIns="0" rtlCol="0" anchor="ctr"/>
          <a:lstStyle/>
          <a:p>
            <a:pPr indent="0" marL="0">
              <a:buNone/>
            </a:pPr>
            <a:r>
              <a:rPr lang="en-US" sz="950" dirty="0">
                <a:solidFill>
                  <a:srgbClr val="8B949E"/>
                </a:solidFill>
                <a:latin typeface="Arial" pitchFamily="34" charset="0"/>
                <a:ea typeface="Arial" pitchFamily="34" charset="-122"/>
                <a:cs typeface="Arial" pitchFamily="34" charset="-120"/>
              </a:rPr>
              <a:t>• Straightforward tasks</a:t>
            </a:r>
            <a:endParaRPr lang="en-US" sz="950" dirty="0"/>
          </a:p>
        </p:txBody>
      </p:sp>
      <p:sp>
        <p:nvSpPr>
          <p:cNvPr id="45" name="Text 43"/>
          <p:cNvSpPr/>
          <p:nvPr/>
        </p:nvSpPr>
        <p:spPr>
          <a:xfrm>
            <a:off x="5029200" y="4764024"/>
            <a:ext cx="3657600" cy="201168"/>
          </a:xfrm>
          <a:prstGeom prst="rect">
            <a:avLst/>
          </a:prstGeom>
          <a:noFill/>
          <a:ln/>
        </p:spPr>
        <p:txBody>
          <a:bodyPr wrap="square" lIns="0" tIns="0" rIns="0" bIns="0" rtlCol="0" anchor="ctr"/>
          <a:lstStyle/>
          <a:p>
            <a:pPr indent="0" marL="0">
              <a:buNone/>
            </a:pPr>
            <a:r>
              <a:rPr lang="en-US" sz="950" dirty="0">
                <a:solidFill>
                  <a:srgbClr val="8B949E"/>
                </a:solidFill>
                <a:latin typeface="Arial" pitchFamily="34" charset="0"/>
                <a:ea typeface="Arial" pitchFamily="34" charset="-122"/>
                <a:cs typeface="Arial" pitchFamily="34" charset="-120"/>
              </a:rPr>
              <a:t>• Simple extraction</a:t>
            </a:r>
            <a:endParaRPr lang="en-US" sz="95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Set an iteration limit for the researcher subagent and require it to report findings at the limit even if incomplete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Increase the researcher's context window to give it more room for exploration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Remove the researcher subagent and have the main agent do research directly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 a PostToolUse hook that counts tool calls and terminates after 10</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Setting iteration limits with mandatory reporting prevents unbounded exploration. The researcher must converge and return findings within the allocated iterations, even if partial. This prevents resource waste while ensuring the pipeline progresses. The exam guide mentions iteration limits as a key reliability pattern. Option A doesn't address convergence. Option C centralizes the problem. Option D is too rigid (10 may not be the right number for all tasks).</a:t>
            </a:r>
            <a:endParaRPr lang="en-US" sz="11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implementing the Agent SDK and needs to determine how many iterations their agent performed for billing purposes. A 'turn' in the Agent SDK makes multiple Claude API calls with tool use. What metric tracks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number of API calls multiplied by input tokens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number of tool_use blocks generated across all responses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'usage.iterations' field in the usage section that counts the number of agent turns within an API call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total output tokens divided by the average tokens per turn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'usage.iterations' field in the usage section that counts the number of agent turns within an API call</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number of API calls multiplied by input tokens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number of tool_use blocks generated across all responses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total output tokens divided by the average tokens per turn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Agent SDK documentation specifies that usage.iterations counts the number of agent turns within an API call. This is the metric used for billing purposes — each iteration represents one model invocation within the agentic loop. Option A doesn't directly map to agent turns. Option C counts tool uses, not iterations. Option D is an approximation.</a:t>
            </a:r>
            <a:endParaRPr lang="en-US" sz="11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structured output pipeline that extracts information from scientific papers. They need Claude to indicate when it's uncertain about an extraction. Their schema has required fields for title, authors, and abstract. How should they handle fields where Claude is uncertain?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Make all fields optional so Claude can omit uncertain ones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confidence score field alongside each extraction field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nullable type with a structured pattern: {value: string | null, confidence: 'high' | 'medium' | 'low', reasoning: string}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Let Claude add uncertainty notes in the explanation field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 nullable type with a structured pattern: {value: string | null, confidence: 'high' | 'medium' | 'low', reasoning: string}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Make all fields optional so Claude can omit uncertain ones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a confidence score field alongside each extraction field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Let Claude add uncertainty notes in the explanation field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structured outputs documentation recommends using nullable types with explicit confidence indicators for uncertain extractions. This pattern preserves the schema structure while allowing Claude to express uncertainty clearly. Each field includes the extracted value (or null), a confidence level, and reasoning for the assessment. Option A loses required field guarantees. Option B doesn't indicate what the value would be when uncertain. Option D lacks structure.</a:t>
            </a:r>
            <a:endParaRPr lang="en-US" sz="11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solutions engineer is designing a multi-model agent system. The orchestrator needs to decide whether to route tasks to Claude Opus 4.6 (expensive, thorough) or Claude Haiku 4.5 (cheap, fast). For a customer complaint handling system, which routing strategy is recommended?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Always use Opus for customer-facing interactions to ensure quality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Randomly distribute requests between models to balance load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cheaper model for everything and only escalate to Opus when Haiku returns low confidence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Haiku for classification and routing, Opus for generating the final customer response, and Haiku for logging and follow-up actions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Haiku for classification and routing, Opus for generating the final customer response, and Haiku for logging and follow-up actions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Always use Opus for customer-facing interactions to ensure quality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Randomly distribute requests between models to balance load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the cheaper model for everything and only escalate to Opus when Haiku returns low confidence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recommended multi-model pattern routes tasks based on their quality requirements: cheap models handle classification, routing, and administrative tasks, while expensive models handle the high-stakes generation (customer-facing responses). This optimizes cost while maintaining quality where it matters. Option A wastes budget on classification. Option C may miss quality issues. Option D is arbitrary.</a:t>
            </a:r>
            <a:endParaRPr lang="en-US" sz="11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builds a structured output pipeline where Claude extracts product specifications from manufacturer datasheets. The extraction schema uses anyOf to allow a measurement to be either {value: number, unit: string} or {range: {min: number, max: number}, unit: string}. After deployment, they notice the schema validation sometimes fails. What is the likely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union types in anyOf are exceeding the maximum of 16 types per union allowed in strict mode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anyOf is not supported in Claude's structured output schema</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Each member of the anyOf union must be a distinct type with no overlapping required fields, and both types share the 'unit' field causing ambiguity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anyOf requires a discriminator field to help the model distinguish between union members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anyOf requires a discriminator field to help the model distinguish between union members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union types in anyOf are exceeding the maximum of 16 types per union allowed in strict mode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anyOf is not supported in Claude's structured output schema</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Each member of the anyOf union must be a distinct type with no overlapping required fields, and both types share the 'unit' field causing ambiguity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structured outputs documentation specifies that strict mode has a limit of 16 types per union within anyOf. While two types wouldn't exceed this limit, the issue is that anyOf/oneOf schemas need careful structuring. Actually, the most common issue is that anyOf is supported but both schemas include 'unit' as a required field, which can cause validation ambiguity when strict mode validates. Option D describes a best practice that would fix the issue.</a:t>
            </a:r>
            <a:endParaRPr lang="en-US" sz="11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technical lead is building a financial analysis agent that processes earnings reports. The agent has access to tools for fetching market data, company filings, and analyst ratings. A user asks: 'Compare Apple and Microsoft's last quarter performance.' The agent immediately starts fetching Apple data. What orchestration improvement ensures more balanced analysis?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Ask the user which company they want analyzed first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Queue the tasks sequentially: complete Apple analysis, then Microsoft, then compare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parallel subagents — one for Apple and one for Microsoft — that fetch and analyze simultaneously, then combine results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Fetch all data for both companies in a single tool call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D1117"/>
          </a:solidFill>
          <a:ln/>
        </p:spPr>
      </p:sp>
      <p:sp>
        <p:nvSpPr>
          <p:cNvPr id="3" name="Shape 1"/>
          <p:cNvSpPr/>
          <p:nvPr/>
        </p:nvSpPr>
        <p:spPr>
          <a:xfrm>
            <a:off x="0" y="0"/>
            <a:ext cx="9144000" cy="73152"/>
          </a:xfrm>
          <a:prstGeom prst="rect">
            <a:avLst/>
          </a:prstGeom>
          <a:solidFill>
            <a:srgbClr val="58A6FF"/>
          </a:solidFill>
          <a:ln/>
        </p:spPr>
      </p:sp>
      <p:sp>
        <p:nvSpPr>
          <p:cNvPr id="4" name="Text 2"/>
          <p:cNvSpPr/>
          <p:nvPr/>
        </p:nvSpPr>
        <p:spPr>
          <a:xfrm>
            <a:off x="548640" y="731520"/>
            <a:ext cx="1828800" cy="1371600"/>
          </a:xfrm>
          <a:prstGeom prst="rect">
            <a:avLst/>
          </a:prstGeom>
          <a:noFill/>
          <a:ln/>
        </p:spPr>
        <p:txBody>
          <a:bodyPr wrap="square" rtlCol="0" anchor="ctr"/>
          <a:lstStyle/>
          <a:p>
            <a:pPr indent="0" marL="0">
              <a:buNone/>
            </a:pPr>
            <a:r>
              <a:rPr lang="en-US" sz="7200" b="1" dirty="0">
                <a:solidFill>
                  <a:srgbClr val="58A6FF">
                    <a:alpha val="40000"/>
                  </a:srgbClr>
                </a:solidFill>
                <a:latin typeface="Arial" pitchFamily="34" charset="0"/>
                <a:ea typeface="Arial" pitchFamily="34" charset="-122"/>
                <a:cs typeface="Arial" pitchFamily="34" charset="-120"/>
              </a:rPr>
              <a:t>05</a:t>
            </a:r>
            <a:endParaRPr lang="en-US" sz="7200" dirty="0"/>
          </a:p>
        </p:txBody>
      </p:sp>
      <p:sp>
        <p:nvSpPr>
          <p:cNvPr id="5" name="Text 3"/>
          <p:cNvSpPr/>
          <p:nvPr/>
        </p:nvSpPr>
        <p:spPr>
          <a:xfrm>
            <a:off x="548640" y="1645920"/>
            <a:ext cx="7772400" cy="914400"/>
          </a:xfrm>
          <a:prstGeom prst="rect">
            <a:avLst/>
          </a:prstGeom>
          <a:noFill/>
          <a:ln/>
        </p:spPr>
        <p:txBody>
          <a:bodyPr wrap="square" rtlCol="0" anchor="ctr"/>
          <a:lstStyle/>
          <a:p>
            <a:pPr indent="0" marL="0">
              <a:buNone/>
            </a:pPr>
            <a:r>
              <a:rPr lang="en-US" sz="3600" b="1" dirty="0">
                <a:solidFill>
                  <a:srgbClr val="FFFFFF"/>
                </a:solidFill>
                <a:latin typeface="Arial" pitchFamily="34" charset="0"/>
                <a:ea typeface="Arial" pitchFamily="34" charset="-122"/>
                <a:cs typeface="Arial" pitchFamily="34" charset="-120"/>
              </a:rPr>
              <a:t>Caching, Streaming</a:t>
            </a:r>
            <a:endParaRPr lang="en-US" sz="3600" dirty="0"/>
          </a:p>
          <a:p>
            <a:pPr indent="0" marL="0">
              <a:buNone/>
            </a:pPr>
            <a:r>
              <a:rPr lang="en-US" sz="3600" b="1" dirty="0">
                <a:solidFill>
                  <a:srgbClr val="FFFFFF"/>
                </a:solidFill>
                <a:latin typeface="Arial" pitchFamily="34" charset="0"/>
                <a:ea typeface="Arial" pitchFamily="34" charset="-122"/>
                <a:cs typeface="Arial" pitchFamily="34" charset="-120"/>
              </a:rPr>
              <a:t>&amp; API Mechanics</a:t>
            </a:r>
            <a:endParaRPr lang="en-US" sz="3600" dirty="0"/>
          </a:p>
        </p:txBody>
      </p:sp>
      <p:sp>
        <p:nvSpPr>
          <p:cNvPr id="6" name="Text 4"/>
          <p:cNvSpPr/>
          <p:nvPr/>
        </p:nvSpPr>
        <p:spPr>
          <a:xfrm>
            <a:off x="548640" y="2560320"/>
            <a:ext cx="7772400" cy="731520"/>
          </a:xfrm>
          <a:prstGeom prst="rect">
            <a:avLst/>
          </a:prstGeom>
          <a:noFill/>
          <a:ln/>
        </p:spPr>
        <p:txBody>
          <a:bodyPr wrap="square" rtlCol="0" anchor="ctr"/>
          <a:lstStyle/>
          <a:p>
            <a:pPr indent="0" marL="0">
              <a:lnSpc>
                <a:spcPct val="130000"/>
              </a:lnSpc>
              <a:buNone/>
            </a:pPr>
            <a:r>
              <a:rPr lang="en-US" sz="1600" dirty="0">
                <a:solidFill>
                  <a:srgbClr val="8B949E"/>
                </a:solidFill>
                <a:latin typeface="Arial" pitchFamily="34" charset="0"/>
                <a:ea typeface="Arial" pitchFamily="34" charset="-122"/>
                <a:cs typeface="Arial" pitchFamily="34" charset="-120"/>
              </a:rPr>
              <a:t>Prompt caching order, ephemeral TTL, stop_reason values,</a:t>
            </a:r>
            <a:endParaRPr lang="en-US" sz="1600" dirty="0"/>
          </a:p>
          <a:p>
            <a:pPr indent="0" marL="0">
              <a:lnSpc>
                <a:spcPct val="130000"/>
              </a:lnSpc>
              <a:buNone/>
            </a:pPr>
            <a:r>
              <a:rPr lang="en-US" sz="1600" dirty="0">
                <a:solidFill>
                  <a:srgbClr val="8B949E"/>
                </a:solidFill>
                <a:latin typeface="Arial" pitchFamily="34" charset="0"/>
                <a:ea typeface="Arial" pitchFamily="34" charset="-122"/>
                <a:cs typeface="Arial" pitchFamily="34" charset="-120"/>
              </a:rPr>
              <a:t>streaming events, retry strategies, and cost optimization</a:t>
            </a:r>
            <a:endParaRPr lang="en-US" sz="1600" dirty="0"/>
          </a:p>
        </p:txBody>
      </p:sp>
      <p:sp>
        <p:nvSpPr>
          <p:cNvPr id="7" name="Shape 5"/>
          <p:cNvSpPr/>
          <p:nvPr/>
        </p:nvSpPr>
        <p:spPr>
          <a:xfrm>
            <a:off x="548640" y="4389120"/>
            <a:ext cx="1828800" cy="36576"/>
          </a:xfrm>
          <a:prstGeom prst="rect">
            <a:avLst/>
          </a:prstGeom>
          <a:solidFill>
            <a:srgbClr val="58A6FF"/>
          </a:solidFill>
          <a:ln/>
        </p:spPr>
      </p:sp>
      <p:sp>
        <p:nvSpPr>
          <p:cNvPr id="8" name="Text 6"/>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parallel subagents — one for Apple and one for Microsoft — that fetch and analyze simultaneously, then combine results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Ask the user which company they want analyzed first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Queue the tasks sequentially: complete Apple analysis, then Microsoft, then compare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Fetch all data for both companies in a single tool call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Parallel subagents are ideal for symmetric analysis tasks. Each subagent independently fetches and analyzes one company's data, preventing order bias (where the second company's analysis is influenced by the first). The orchestrator then combines the results for comparison. Option B introduces order bias. Option C is unnecessary delay. Option D may not be supported by the tools.</a:t>
            </a:r>
            <a:endParaRPr lang="en-US" sz="11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compliance monitoring agent using the Claude API. The agent checks whether employee communications comply with company policy. When a violation is detected, the agent must record the violation type, severity, the exact policy section violated, and a remediation. They use json_schema strict mode. Their schema allows 'severity' to be any string. What schema design improves reliability?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regex pattern on the severity string field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an enum for severity: ['critical', 'high', 'medium', 'low'] to constrain the output to valid values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validation in the application layer to normalize severity values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description on the field explaining the expected values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an enum for severity: ['critical', 'high', 'medium', 'low'] to constrain the output to valid values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a regex pattern on the severity string field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Add validation in the application layer to normalize severity values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a description on the field explaining the expected values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Using enum in the JSON schema constrains Claude's output to exactly the valid severity values. In strict mode, this guarantees the output will be one of the specified values, eliminating variations like 'High', 'HIGH', 'critical-level', etc. Option B may not be enforced by all implementations. Option C requires additional code. Option D is guidance, not enforcement.</a:t>
            </a:r>
            <a:endParaRPr lang="en-US" sz="11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platform engineer is building an agent that needs to handle a task involving both code generation and natural language explanation. The user wants the code in a specific file and the explanation in the chat. Using Claude Code, how should this dual-output workflow be structured?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Generate both outputs in a single prompt and let Claude decide how to format them</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two separate conversations: one for code, one for explanation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Write tool more for the code file and include the explanation in Claude's text response — Claude naturally handles multi-output by combining tool use with text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PostToolUse hook to capture the generated code and redirect it to a file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Write tool more for the code file and include the explanation in Claude's text response — Claude naturally handles multi-output by combining tool use with text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Generate both outputs in a single prompt and let Claude decide how to format them</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Create two separate conversations: one for code, one for explanation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a PostToolUse hook to capture the generated code and redirect it to a file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 Code naturally supports multi-output workflows by combining tool use (Write/Edit for code files) with text responses (explanations in the conversation). A single turn can include both tool_use blocks (writing code to files) and text content blocks (explaining the code). Option A lacks file output. Option C loses context between conversations. Option D is unnecessarily complex.</a:t>
            </a:r>
            <a:endParaRPr lang="en-US" sz="11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Your organization is implementing a multi-agent system where a supervisor agent coordinates worker agents. The supervisor needs to make decisions based on aggregated results from multiple workers. However, the workers sometimes return conflicting information. According to the exam guide, how should the supervisor handle conflicting worker outputs?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Always trust the worker that responds first, as it likely had the most relevant information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Average the conflicting values from workers to reach a consensus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Discard all conflicting results and re-run the entire workflow</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structured conflict handling: compare results, request clarification from specific workers, and apply domain-specific resolution rules before making decisions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structured conflict handling: compare results, request clarification from specific workers, and apply domain-specific resolution rules before making decisions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Always trust the worker that responds first, as it likely had the most relevant information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Average the conflicting values from workers to reach a consensus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Discard all conflicting results and re-run the entire workflow</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emphasizes structured conflict resolution in multi-agent systems. The supervisor should compare conflicting results, potentially request additional context from specific workers, and apply domain-specific resolution rules (e.g., prefer the most recent data source, or the most authoritative source). Option A is arbitrary. Option B works only for numerical data. Option D wastes resources.</a:t>
            </a:r>
            <a:endParaRPr lang="en-US" sz="11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using Claude Code and wants to understand what happened during the last command execution. They suspect the model made an unnecessary file read before editing. Which diagnostic feature helps review the last interaction?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Check the terminal history for command output logs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Review the .claude/logs/ directory for interaction traces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Enable verbose mode with --debug flag to see all internal operations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/cost to review token usage and tool call sequence from the last interaction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/cost to review token usage and tool call sequence from the last interaction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Check the terminal history for command output logs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Review the .claude/logs/ directory for interaction traces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Enable verbose mode with --debug flag to see all internal operations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/cost command in Claude Code shows token usage and the sequence of tool calls from the interaction, allowing developers to see if unnecessary operations (like redundant file reads) occurred. This helps optimize workflows and reduce costs. Option A only shows terminal output. Option C is not a standard flag. Option D may not contain granular tool-call information.</a:t>
            </a:r>
            <a:endParaRPr lang="en-US" sz="11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wants to implement a 'circuit breaker' pattern for their agent's external tool calls. When an MCP tool fails 3 times consecutively, the circuit breaker should open and prevent further calls for 5 minutes. Where should this be implemented?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MCP server implementation with state tracking for failure counts and timestamps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system prompt: 'If a tool fails 3 times, stop trying for 5 minutes'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a PreToolUse hook that tracks failure history and blocks calls when the circuit is open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orchestrator code that manages the agentic loop, with tool call interception logic</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45720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Prompt Caching — Order Matters</a:t>
            </a:r>
            <a:endParaRPr lang="en-US" sz="2200" dirty="0"/>
          </a:p>
        </p:txBody>
      </p:sp>
      <p:sp>
        <p:nvSpPr>
          <p:cNvPr id="6" name="Shape 4"/>
          <p:cNvSpPr/>
          <p:nvPr/>
        </p:nvSpPr>
        <p:spPr>
          <a:xfrm>
            <a:off x="457200" y="777240"/>
            <a:ext cx="6400800" cy="320040"/>
          </a:xfrm>
          <a:prstGeom prst="roundRect">
            <a:avLst>
              <a:gd name="adj" fmla="val 14286"/>
            </a:avLst>
          </a:prstGeom>
          <a:solidFill>
            <a:srgbClr val="3FB950"/>
          </a:solidFill>
          <a:ln/>
        </p:spPr>
      </p:sp>
      <p:sp>
        <p:nvSpPr>
          <p:cNvPr id="7" name="Text 5"/>
          <p:cNvSpPr/>
          <p:nvPr/>
        </p:nvSpPr>
        <p:spPr>
          <a:xfrm>
            <a:off x="594360" y="777240"/>
            <a:ext cx="6126480" cy="320040"/>
          </a:xfrm>
          <a:prstGeom prst="rect">
            <a:avLst/>
          </a:prstGeom>
          <a:noFill/>
          <a:ln/>
        </p:spPr>
        <p:txBody>
          <a:bodyPr wrap="square" lIns="0" tIns="0" rIns="0" bIns="0" rtlCol="0" anchor="ctr"/>
          <a:lstStyle/>
          <a:p>
            <a:pPr indent="0" marL="0">
              <a:buNone/>
            </a:pPr>
            <a:r>
              <a:rPr lang="en-US" sz="1100" b="1" dirty="0">
                <a:solidFill>
                  <a:srgbClr val="0D1117"/>
                </a:solidFill>
                <a:latin typeface="Arial" pitchFamily="34" charset="0"/>
                <a:ea typeface="Arial" pitchFamily="34" charset="-122"/>
                <a:cs typeface="Arial" pitchFamily="34" charset="-120"/>
              </a:rPr>
              <a:t>System Prompt (static)</a:t>
            </a:r>
            <a:endParaRPr lang="en-US" sz="1100" dirty="0"/>
          </a:p>
        </p:txBody>
      </p:sp>
      <p:sp>
        <p:nvSpPr>
          <p:cNvPr id="8" name="Text 6"/>
          <p:cNvSpPr/>
          <p:nvPr/>
        </p:nvSpPr>
        <p:spPr>
          <a:xfrm>
            <a:off x="7040880" y="777240"/>
            <a:ext cx="3200400" cy="320040"/>
          </a:xfrm>
          <a:prstGeom prst="rect">
            <a:avLst/>
          </a:prstGeom>
          <a:noFill/>
          <a:ln/>
        </p:spPr>
        <p:txBody>
          <a:bodyPr wrap="square" lIns="0" tIns="0" rIns="0" bIns="0" rtlCol="0" anchor="ctr"/>
          <a:lstStyle/>
          <a:p>
            <a:pPr indent="0" marL="0">
              <a:buNone/>
            </a:pPr>
            <a:r>
              <a:rPr lang="en-US" sz="950" dirty="0">
                <a:solidFill>
                  <a:srgbClr val="3FB950"/>
                </a:solidFill>
                <a:latin typeface="Arial" pitchFamily="34" charset="0"/>
                <a:ea typeface="Arial" pitchFamily="34" charset="-122"/>
                <a:cs typeface="Arial" pitchFamily="34" charset="-120"/>
              </a:rPr>
              <a:t>CACHED — identical across calls</a:t>
            </a:r>
            <a:endParaRPr lang="en-US" sz="950" dirty="0"/>
          </a:p>
        </p:txBody>
      </p:sp>
      <p:sp>
        <p:nvSpPr>
          <p:cNvPr id="9" name="Shape 7"/>
          <p:cNvSpPr/>
          <p:nvPr/>
        </p:nvSpPr>
        <p:spPr>
          <a:xfrm>
            <a:off x="457200" y="1554480"/>
            <a:ext cx="5486400" cy="320040"/>
          </a:xfrm>
          <a:prstGeom prst="roundRect">
            <a:avLst>
              <a:gd name="adj" fmla="val 14286"/>
            </a:avLst>
          </a:prstGeom>
          <a:solidFill>
            <a:srgbClr val="3FB950"/>
          </a:solidFill>
          <a:ln/>
        </p:spPr>
      </p:sp>
      <p:sp>
        <p:nvSpPr>
          <p:cNvPr id="10" name="Text 8"/>
          <p:cNvSpPr/>
          <p:nvPr/>
        </p:nvSpPr>
        <p:spPr>
          <a:xfrm>
            <a:off x="594360" y="1554480"/>
            <a:ext cx="5212080" cy="320040"/>
          </a:xfrm>
          <a:prstGeom prst="rect">
            <a:avLst/>
          </a:prstGeom>
          <a:noFill/>
          <a:ln/>
        </p:spPr>
        <p:txBody>
          <a:bodyPr wrap="square" lIns="0" tIns="0" rIns="0" bIns="0" rtlCol="0" anchor="ctr"/>
          <a:lstStyle/>
          <a:p>
            <a:pPr indent="0" marL="0">
              <a:buNone/>
            </a:pPr>
            <a:r>
              <a:rPr lang="en-US" sz="1100" b="1" dirty="0">
                <a:solidFill>
                  <a:srgbClr val="0D1117"/>
                </a:solidFill>
                <a:latin typeface="Arial" pitchFamily="34" charset="0"/>
                <a:ea typeface="Arial" pitchFamily="34" charset="-122"/>
                <a:cs typeface="Arial" pitchFamily="34" charset="-120"/>
              </a:rPr>
              <a:t>Tool Definitions (static)</a:t>
            </a:r>
            <a:endParaRPr lang="en-US" sz="1100" dirty="0"/>
          </a:p>
        </p:txBody>
      </p:sp>
      <p:sp>
        <p:nvSpPr>
          <p:cNvPr id="11" name="Text 9"/>
          <p:cNvSpPr/>
          <p:nvPr/>
        </p:nvSpPr>
        <p:spPr>
          <a:xfrm>
            <a:off x="6126480" y="1554480"/>
            <a:ext cx="3200400" cy="320040"/>
          </a:xfrm>
          <a:prstGeom prst="rect">
            <a:avLst/>
          </a:prstGeom>
          <a:noFill/>
          <a:ln/>
        </p:spPr>
        <p:txBody>
          <a:bodyPr wrap="square" lIns="0" tIns="0" rIns="0" bIns="0" rtlCol="0" anchor="ctr"/>
          <a:lstStyle/>
          <a:p>
            <a:pPr indent="0" marL="0">
              <a:buNone/>
            </a:pPr>
            <a:r>
              <a:rPr lang="en-US" sz="950" dirty="0">
                <a:solidFill>
                  <a:srgbClr val="3FB950"/>
                </a:solidFill>
                <a:latin typeface="Arial" pitchFamily="34" charset="0"/>
                <a:ea typeface="Arial" pitchFamily="34" charset="-122"/>
                <a:cs typeface="Arial" pitchFamily="34" charset="-120"/>
              </a:rPr>
              <a:t>CACHED — same tools every call</a:t>
            </a:r>
            <a:endParaRPr lang="en-US" sz="950" dirty="0"/>
          </a:p>
        </p:txBody>
      </p:sp>
      <p:sp>
        <p:nvSpPr>
          <p:cNvPr id="12" name="Shape 10"/>
          <p:cNvSpPr/>
          <p:nvPr/>
        </p:nvSpPr>
        <p:spPr>
          <a:xfrm>
            <a:off x="457200" y="2331720"/>
            <a:ext cx="4572000" cy="320040"/>
          </a:xfrm>
          <a:prstGeom prst="roundRect">
            <a:avLst>
              <a:gd name="adj" fmla="val 14286"/>
            </a:avLst>
          </a:prstGeom>
          <a:solidFill>
            <a:srgbClr val="58A6FF"/>
          </a:solidFill>
          <a:ln/>
        </p:spPr>
      </p:sp>
      <p:sp>
        <p:nvSpPr>
          <p:cNvPr id="13" name="Text 11"/>
          <p:cNvSpPr/>
          <p:nvPr/>
        </p:nvSpPr>
        <p:spPr>
          <a:xfrm>
            <a:off x="594360" y="2331720"/>
            <a:ext cx="4297680" cy="320040"/>
          </a:xfrm>
          <a:prstGeom prst="rect">
            <a:avLst/>
          </a:prstGeom>
          <a:noFill/>
          <a:ln/>
        </p:spPr>
        <p:txBody>
          <a:bodyPr wrap="square" lIns="0" tIns="0" rIns="0" bIns="0" rtlCol="0" anchor="ctr"/>
          <a:lstStyle/>
          <a:p>
            <a:pPr indent="0" marL="0">
              <a:buNone/>
            </a:pPr>
            <a:r>
              <a:rPr lang="en-US" sz="1100" b="1" dirty="0">
                <a:solidFill>
                  <a:srgbClr val="0D1117"/>
                </a:solidFill>
                <a:latin typeface="Arial" pitchFamily="34" charset="0"/>
                <a:ea typeface="Arial" pitchFamily="34" charset="-122"/>
                <a:cs typeface="Arial" pitchFamily="34" charset="-120"/>
              </a:rPr>
              <a:t>Reference Documents</a:t>
            </a:r>
            <a:endParaRPr lang="en-US" sz="1100" dirty="0"/>
          </a:p>
        </p:txBody>
      </p:sp>
      <p:sp>
        <p:nvSpPr>
          <p:cNvPr id="14" name="Text 12"/>
          <p:cNvSpPr/>
          <p:nvPr/>
        </p:nvSpPr>
        <p:spPr>
          <a:xfrm>
            <a:off x="5212080" y="2331720"/>
            <a:ext cx="3200400" cy="320040"/>
          </a:xfrm>
          <a:prstGeom prst="rect">
            <a:avLst/>
          </a:prstGeom>
          <a:noFill/>
          <a:ln/>
        </p:spPr>
        <p:txBody>
          <a:bodyPr wrap="square" lIns="0" tIns="0" rIns="0" bIns="0" rtlCol="0" anchor="ctr"/>
          <a:lstStyle/>
          <a:p>
            <a:pPr indent="0" marL="0">
              <a:buNone/>
            </a:pPr>
            <a:r>
              <a:rPr lang="en-US" sz="950" dirty="0">
                <a:solidFill>
                  <a:srgbClr val="58A6FF"/>
                </a:solidFill>
                <a:latin typeface="Arial" pitchFamily="34" charset="0"/>
                <a:ea typeface="Arial" pitchFamily="34" charset="-122"/>
                <a:cs typeface="Arial" pitchFamily="34" charset="-120"/>
              </a:rPr>
              <a:t>CACHED — cache_control: ephemeral</a:t>
            </a:r>
            <a:endParaRPr lang="en-US" sz="950" dirty="0"/>
          </a:p>
        </p:txBody>
      </p:sp>
      <p:sp>
        <p:nvSpPr>
          <p:cNvPr id="15" name="Shape 13"/>
          <p:cNvSpPr/>
          <p:nvPr/>
        </p:nvSpPr>
        <p:spPr>
          <a:xfrm>
            <a:off x="457200" y="3108960"/>
            <a:ext cx="3657600" cy="320040"/>
          </a:xfrm>
          <a:prstGeom prst="roundRect">
            <a:avLst>
              <a:gd name="adj" fmla="val 14286"/>
            </a:avLst>
          </a:prstGeom>
          <a:solidFill>
            <a:srgbClr val="E3B341"/>
          </a:solidFill>
          <a:ln/>
        </p:spPr>
      </p:sp>
      <p:sp>
        <p:nvSpPr>
          <p:cNvPr id="16" name="Text 14"/>
          <p:cNvSpPr/>
          <p:nvPr/>
        </p:nvSpPr>
        <p:spPr>
          <a:xfrm>
            <a:off x="594360" y="3108960"/>
            <a:ext cx="3383280" cy="320040"/>
          </a:xfrm>
          <a:prstGeom prst="rect">
            <a:avLst/>
          </a:prstGeom>
          <a:noFill/>
          <a:ln/>
        </p:spPr>
        <p:txBody>
          <a:bodyPr wrap="square" lIns="0" tIns="0" rIns="0" bIns="0" rtlCol="0" anchor="ctr"/>
          <a:lstStyle/>
          <a:p>
            <a:pPr indent="0" marL="0">
              <a:buNone/>
            </a:pPr>
            <a:r>
              <a:rPr lang="en-US" sz="1100" b="1" dirty="0">
                <a:solidFill>
                  <a:srgbClr val="0D1117"/>
                </a:solidFill>
                <a:latin typeface="Arial" pitchFamily="34" charset="0"/>
                <a:ea typeface="Arial" pitchFamily="34" charset="-122"/>
                <a:cs typeface="Arial" pitchFamily="34" charset="-120"/>
              </a:rPr>
              <a:t>Conversation History</a:t>
            </a:r>
            <a:endParaRPr lang="en-US" sz="1100" dirty="0"/>
          </a:p>
        </p:txBody>
      </p:sp>
      <p:sp>
        <p:nvSpPr>
          <p:cNvPr id="17" name="Text 15"/>
          <p:cNvSpPr/>
          <p:nvPr/>
        </p:nvSpPr>
        <p:spPr>
          <a:xfrm>
            <a:off x="4297680" y="3108960"/>
            <a:ext cx="3200400" cy="320040"/>
          </a:xfrm>
          <a:prstGeom prst="rect">
            <a:avLst/>
          </a:prstGeom>
          <a:noFill/>
          <a:ln/>
        </p:spPr>
        <p:txBody>
          <a:bodyPr wrap="square" lIns="0" tIns="0" rIns="0" bIns="0" rtlCol="0" anchor="ctr"/>
          <a:lstStyle/>
          <a:p>
            <a:pPr indent="0" marL="0">
              <a:buNone/>
            </a:pPr>
            <a:r>
              <a:rPr lang="en-US" sz="950" dirty="0">
                <a:solidFill>
                  <a:srgbClr val="E3B341"/>
                </a:solidFill>
                <a:latin typeface="Arial" pitchFamily="34" charset="0"/>
                <a:ea typeface="Arial" pitchFamily="34" charset="-122"/>
                <a:cs typeface="Arial" pitchFamily="34" charset="-120"/>
              </a:rPr>
              <a:t>PARTIALLY CACHED — grows each turn</a:t>
            </a:r>
            <a:endParaRPr lang="en-US" sz="950" dirty="0"/>
          </a:p>
        </p:txBody>
      </p:sp>
      <p:sp>
        <p:nvSpPr>
          <p:cNvPr id="18" name="Shape 16"/>
          <p:cNvSpPr/>
          <p:nvPr/>
        </p:nvSpPr>
        <p:spPr>
          <a:xfrm>
            <a:off x="457200" y="3886200"/>
            <a:ext cx="2743200" cy="320040"/>
          </a:xfrm>
          <a:prstGeom prst="roundRect">
            <a:avLst>
              <a:gd name="adj" fmla="val 14286"/>
            </a:avLst>
          </a:prstGeom>
          <a:solidFill>
            <a:srgbClr val="F85149"/>
          </a:solidFill>
          <a:ln/>
        </p:spPr>
      </p:sp>
      <p:sp>
        <p:nvSpPr>
          <p:cNvPr id="19" name="Text 17"/>
          <p:cNvSpPr/>
          <p:nvPr/>
        </p:nvSpPr>
        <p:spPr>
          <a:xfrm>
            <a:off x="594360" y="3886200"/>
            <a:ext cx="2468880" cy="320040"/>
          </a:xfrm>
          <a:prstGeom prst="rect">
            <a:avLst/>
          </a:prstGeom>
          <a:noFill/>
          <a:ln/>
        </p:spPr>
        <p:txBody>
          <a:bodyPr wrap="square" lIns="0" tIns="0" rIns="0" bIns="0" rtlCol="0" anchor="ctr"/>
          <a:lstStyle/>
          <a:p>
            <a:pPr indent="0" marL="0">
              <a:buNone/>
            </a:pPr>
            <a:r>
              <a:rPr lang="en-US" sz="1100" b="1" dirty="0">
                <a:solidFill>
                  <a:srgbClr val="0D1117"/>
                </a:solidFill>
                <a:latin typeface="Arial" pitchFamily="34" charset="0"/>
                <a:ea typeface="Arial" pitchFamily="34" charset="-122"/>
                <a:cs typeface="Arial" pitchFamily="34" charset="-120"/>
              </a:rPr>
              <a:t>User Query (dynamic)</a:t>
            </a:r>
            <a:endParaRPr lang="en-US" sz="1100" dirty="0"/>
          </a:p>
        </p:txBody>
      </p:sp>
      <p:sp>
        <p:nvSpPr>
          <p:cNvPr id="20" name="Text 18"/>
          <p:cNvSpPr/>
          <p:nvPr/>
        </p:nvSpPr>
        <p:spPr>
          <a:xfrm>
            <a:off x="3383280" y="3886200"/>
            <a:ext cx="3200400" cy="320040"/>
          </a:xfrm>
          <a:prstGeom prst="rect">
            <a:avLst/>
          </a:prstGeom>
          <a:noFill/>
          <a:ln/>
        </p:spPr>
        <p:txBody>
          <a:bodyPr wrap="square" lIns="0" tIns="0" rIns="0" bIns="0" rtlCol="0" anchor="ctr"/>
          <a:lstStyle/>
          <a:p>
            <a:pPr indent="0" marL="0">
              <a:buNone/>
            </a:pPr>
            <a:r>
              <a:rPr lang="en-US" sz="950" dirty="0">
                <a:solidFill>
                  <a:srgbClr val="F85149"/>
                </a:solidFill>
                <a:latin typeface="Arial" pitchFamily="34" charset="0"/>
                <a:ea typeface="Arial" pitchFamily="34" charset="-122"/>
                <a:cs typeface="Arial" pitchFamily="34" charset="-120"/>
              </a:rPr>
              <a:t>NEVER CACHED — changes every call</a:t>
            </a:r>
            <a:endParaRPr lang="en-US" sz="950" dirty="0"/>
          </a:p>
        </p:txBody>
      </p:sp>
      <p:sp>
        <p:nvSpPr>
          <p:cNvPr id="21" name="Shape 19"/>
          <p:cNvSpPr/>
          <p:nvPr/>
        </p:nvSpPr>
        <p:spPr>
          <a:xfrm>
            <a:off x="457200" y="4114800"/>
            <a:ext cx="8229600" cy="548640"/>
          </a:xfrm>
          <a:prstGeom prst="roundRect">
            <a:avLst>
              <a:gd name="adj" fmla="val 16667"/>
            </a:avLst>
          </a:prstGeom>
          <a:solidFill>
            <a:srgbClr val="161B22"/>
          </a:solidFill>
          <a:ln w="12700">
            <a:solidFill>
              <a:srgbClr val="58A6FF"/>
            </a:solidFill>
            <a:prstDash val="solid"/>
          </a:ln>
        </p:spPr>
      </p:sp>
      <p:sp>
        <p:nvSpPr>
          <p:cNvPr id="22" name="Text 20"/>
          <p:cNvSpPr/>
          <p:nvPr/>
        </p:nvSpPr>
        <p:spPr>
          <a:xfrm>
            <a:off x="640080" y="4114800"/>
            <a:ext cx="7772400" cy="548640"/>
          </a:xfrm>
          <a:prstGeom prst="rect">
            <a:avLst/>
          </a:prstGeom>
          <a:noFill/>
          <a:ln/>
        </p:spPr>
        <p:txBody>
          <a:bodyPr wrap="square" lIns="0" tIns="0" rIns="0" bIns="0" rtlCol="0" anchor="ctr"/>
          <a:lstStyle/>
          <a:p>
            <a:pPr indent="0" marL="0">
              <a:lnSpc>
                <a:spcPct val="120000"/>
              </a:lnSpc>
              <a:buNone/>
            </a:pPr>
            <a:r>
              <a:rPr lang="en-US" sz="1050" dirty="0">
                <a:solidFill>
                  <a:srgbClr val="E6EDF3"/>
                </a:solidFill>
                <a:latin typeface="Arial" pitchFamily="34" charset="0"/>
                <a:ea typeface="Arial" pitchFamily="34" charset="-122"/>
                <a:cs typeface="Arial" pitchFamily="34" charset="-120"/>
              </a:rPr>
              <a:t>RULES: Prefix must match EXACTLY (even whitespace). Ephemeral TTL = 5 min. Refreshed on each hit. Cache hits ~90% cheaper.</a:t>
            </a:r>
            <a:endParaRPr lang="en-US" sz="105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 the MCP server implementation with state tracking for failure counts and timestamps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 the system prompt: 'If a tool fails 3 times, stop trying for 5 minutes'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 a PreToolUse hook that tracks failure history and blocks calls when the circuit is open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 the orchestrator code that manages the agentic loop, with tool call interception logic</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circuit breaker pattern is best implemented in the MCP server itself, which can track failure counts and timestamps for each tool. When the circuit opens, the server returns an immediate error response without attempting the underlying operation. This encapsulates the reliability logic within the tool layer. Option A relies on prompt compliance. Option C works but is less encapsulated. Option D mixes concerns.</a:t>
            </a:r>
            <a:endParaRPr lang="en-US" sz="11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implementing a multi-step workflow where Claude first plans, then executes. They use the plan mode in Claude Code (Shift+Tab) for the planning phase. During planning, Claude suggests a risky database migration that the developer wants to modify before execution. What is the correct workflow?</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Review the plan, provide feedback in plan mode iterations until the plan is satisfactory, then switch to execution mode where Claude implements the refined plan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Edit Claude's plan text directly in the chat and re-submit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Accept the plan and use hooks to prevent the risky migration during execution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Cancel the plan and start a new conversation with more specific instructions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Review the plan, provide feedback in plan mode iterations until the plan is satisfactory, then switch to execution mode where Claude implements the refined plan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Edit Claude's plan text directly in the chat and re-submit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Accept the plan and use hooks to prevent the risky migration during execution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Cancel the plan and start a new conversation with more specific instructions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Plan mode (Shift+Tab) enables iterative plan refinement. The developer reviews Claude's suggestions, provides feedback to modify risky elements (like the database migration approach), and iterates until the plan is safe. Only then do they switch to execution mode. This separates planning from execution, reducing risk. Option A doesn't guarantee Claude will follow the edits. Option C applies a workaround to a bad plan. Option D loses context.</a:t>
            </a:r>
            <a:endParaRPr lang="en-US" sz="11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an agent that handles appointment scheduling. The agent needs to check availability across three calendars (work, personal, team), find common free slots, and propose options to the user. What tool architecture minimizes round trips?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single find_available_slots tool that accepts an array of calendar IDs and date range, returning merged availability across all calendars in one call</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Three separate tools: check_work_calendar, check_personal_calendar, check_team_calendar — requiring three sequential calls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calendar_query tool that Claude calls once per calendar, with results cached for subsequent calls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get_all_calendars tool that returns the entire calendar data for Claude to analyze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 single find_available_slots tool that accepts an array of calendar IDs and date range, returning merged availability across all calendars in one call</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Three separate tools: check_work_calendar, check_personal_calendar, check_team_calendar — requiring three sequential calls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 calendar_query tool that Claude calls once per calendar, with results cached for subsequent calls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get_all_calendars tool that returns the entire calendar data for Claude to analyze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single tool that handles the calendar aggregation server-side minimizes round trips. Instead of three separate calls (Option A) or full data dumps (Option D), the tool accepts calendar IDs and a date range, performs the availability intersection server-side, and returns merged results. Option C still requires multiple calls. This follows the MCP principle of designing tools that match the agent's workflow, not just wrapping individual APIs.</a:t>
            </a:r>
            <a:endParaRPr lang="en-US" sz="11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has their Agent SDK agent configured with max_turns: 10. Their complex workflow typically requires 15-20 tool calls but the agent stops after 10 turns. They need the agent to complete the full workflow. What are the two options for handling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max_turns to 25 and hope it's enough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Split the workflow into exactly 10 steps or fewer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Either increase max_turns, or implement multi-turn looping where the orchestrator checks if the task is complete after max_turns and re-invokes the agent with the current state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the max_turns limit entirely to let the agent run indefinitely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Either increase max_turns, or implement multi-turn looping where the orchestrator checks if the task is complete after max_turns and re-invokes the agent with the current state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Increase max_turns to 25 and hope it's enough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Split the workflow into exactly 10 steps or fewer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Remove the max_turns limit entirely to let the agent run indefinitely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two approaches are: (1) increase max_turns to accommodate the workflow, or (2) implement outerloop orchestration that checks task completion after each max_turns cycle and re-invokes the agent with accumulated state. The second approach provides better control and prevents runaway agents. Option A is fragile. Option C may not be possible. Option D risks unbounded execution.</a:t>
            </a:r>
            <a:endParaRPr lang="en-US" sz="11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builds an agent that must handle both simple lookups (e.g., 'What is the status of order #1234?') and complex investigations (e.g., 'Why was order #1234 delayed and what is the impact on the customer's account?'). Currently both types use the same processing pipeline with extended thinking, making simple lookups slow. What architecture balances speed and depth?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extended thinking for all requests and rely on tool results for complex analysis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Let users select 'quick' or 'detailed' mode for their queries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timeout that kills thinking after 3 seconds for simple queries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classifier to route simple lookups (effort='low', no thinking) to a fast path and complex investigations (effort='high', thinking enabled) to a deep-analysis path</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 classifier to route simple lookups (effort='low', no thinking) to a fast path and complex investigations (effort='high', thinking enabled) to a deep-analysis path</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Disable extended thinking for all requests and rely on tool results for complex analysis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Let users select 'quick' or 'detailed' mode for their queries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Add a timeout that kills thinking after 3 seconds for simple queries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routing classifier separates queries by complexity, sending simple lookups through an optimized fast path (low effort, no thinking) and complex investigations through a thorough deep-analysis path (high effort, thinking enabled). This optimizes both latency for simple queries and quality for complex ones. Option A loses depth. Option C may produce inconsistent results. Option D adds friction.</a:t>
            </a:r>
            <a:endParaRPr lang="en-US" sz="11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uses Claude Code's /init command to generate the initial CLAUDE.md for their project. After generation, they want to customize it. The /init command has already analyzed the repository. What is the recommended approach for customization?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Delete the generated CLAUDE.md and write one from scratch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Keep the generated CLAUDE.md as a base and iteratively refine it — add project-specific conventions, remove irrelevant sections, and commit the customized version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Generate multiple CLAUDE.md files with /init and merge the best parts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Never modify the /init output — it's optimized for the repository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78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Agentic Architecture &amp; Design Patterns</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Keep the generated CLAUDE.md as a base and iteratively refine it — add project-specific conventions, remove irrelevant sections, and commit the customized version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Delete the generated CLAUDE.md and write one from scratch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Generate multiple CLAUDE.md files with /init and merge the best parts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Never modify the /init output — it's optimized for the repository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/init command creates a good starting point based on repository analysis. The recommended workflow is to keep this base and iteratively customize it: add project-specific coding conventions, team preferences, and workflow rules. Remove auto-detected rules that don't apply. Commit the customized version. Option A loses the auto-detected insights. Option C is redundant. Option D misses the opportunity for customization.</a:t>
            </a:r>
            <a:endParaRPr lang="en-US" sz="11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AI engineer is building a multi-agent system for software testing. Agent A generates test cases, Agent B executes them, and Agent C analyzes results. Agent B discovers a test environment misconfiguration that affects all remaining tests. How should Agent B communicate this blocking issue to the orchestrator?</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Continue executing tests and note failures in the results for Agent C to analyze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Stop execution and return an error message to the orchestrator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a structured status with escalation metadata: {status: 'blocked', reason: 'environment_misconfiguration', details: '...', blockedTests: [...], suggestedAction: 'fix_environment_and_retry'}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Call Agent A to regenerate test cases that work with the misconfigured environment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Return a structured status with escalation metadata: {status: 'blocked', reason: 'environment_misconfiguration', details: '...', blockedTests: [...], suggestedAction: 'fix_environment_and_retry'}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Continue executing tests and note failures in the results for Agent C to analyze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Stop execution and return an error message to the orchestrator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Call Agent A to regenerate test cases that work with the misconfigured environment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Structured escalation metadata enables the orchestrator to make informed decisions. The status includes the blocking reason, affected tests, and suggested remediation. This is superior to a generic error (Option B) because it provides actionable information. Option A wastes resources on known-bad tests. Option D works around the problem instead of fixing it.</a:t>
            </a:r>
            <a:endParaRPr lang="en-US" sz="11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wants Claude Code to output results in a specific format when run in their CI pipeline. They use headless mode with --json-schema. The schema specifies {issues: [{file: string, line: number, severity: string, message: string}]}. However, the output sometimes includes extra explanation text alongside the JSON. What flag ensures only the JSON schema output is returned?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--json-schema flag already guarantees only schema-compliant JSON output in headless mode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--quiet to suppress all logging and only show the result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--json-only to suppress non-JSON output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Pipe the output through jq to extract only the JSON portion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--json-schema flag already guarantees only schema-compliant JSON output in headless mode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--quiet to suppress all logging and only show the result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--json-only to suppress non-JSON output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Pipe the output through jq to extract only the JSON portion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using --json-schema in headless mode, Claude Code is designed to output only schemacompliant JSON. The combination of headless mode and --json-schema provides clean machinereadable output suitable for CI pipelines. Option A is not a real flag. Option B may suppress useful information. Option D is a workaround, not a solution.</a:t>
            </a:r>
            <a:endParaRPr lang="en-US" sz="11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startup is designing a customer service agent. They want the agent to detect when a customer is frustrated based on conversation patterns (multiple repeated questions, escalating language, long wait times). The detection should trigger a different handling workflow. Where should frustration detection logic be implemented?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system prompt: 'Detect frustration and adjust your approach'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a PostToolUse hook that monitors the conversation for frustration indicators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 a separate sentiment analysis tool that the agent calls periodically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orchestrator as a classifier that analyzes each customer message and adjusts the agent's system prompt or routing based on sentiment signals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 the orchestrator as a classifier that analyzes each customer message and adjusts the agent's system prompt or routing based on sentiment signals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 the system prompt: 'Detect frustration and adjust your approach'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 a PostToolUse hook that monitors the conversation for frustration indicators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As a separate sentiment analysis tool that the agent calls periodically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orchestrator is the appropriate layer for cross-cutting concerns like sentiment analysis. Analyzing each customer message through a lightweight classifier enables dynamic adjustments: updating the system prompt tone, routing to a specialized empathy-focused agent, or triggering human handoff. Option A relies on the agent self-detecting. Option C adds tool call overhead. Option D only monitors tool interactions.</a:t>
            </a:r>
            <a:endParaRPr lang="en-US" sz="11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developer's agent needs to process CSV files uploaded by users. The files vary from 100 rows to 1 million rows. For small files, direct context inclusion works well. For large files, the context can't hold all data. What scalable architecture handles both cases?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Always process the full CSV regardless of size, relying on compaction if needed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Always chunk the CSV into 100-row segments and process sequentially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For small files (&lt;5K rows): include directly in context. For large files: load into a database and provide SQL query tools for the agent to explore the data on demand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Convert all CSVs to summary statistics before processing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For small files (&lt;5K rows): include directly in context. For large files: load into a database and provide SQL query tools for the agent to explore the data on demand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Always process the full CSV regardless of size, relying on compaction if needed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Always chunk the CSV into 100-row segments and process sequentially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Convert all CSVs to summary statistics before processing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size-based routing strategy handles both cases efficiently. Small files work well in context (full data visibility, no tool overhead). Large files are loaded into a queryable database, giving the agent ondemand access without context overflow. Option A can't handle 1M rows. Option C is inefficient for small files. Option D loses individual record access.</a:t>
            </a:r>
            <a:endParaRPr lang="en-US" sz="11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platform engineer is building a system where multiple Claude agents share information through a centralized message bus. Agent A publishes analysis results, Agents B and C consume results relevant to their domains. The messages include metadata, status, and data payloads. What is the key consideration for the message format?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same structured format that each consuming agent can parse without additional tool calls, with clear metadata for routing and versioning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plain text messages for maximum compatibility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different formats per agent pair for maximum efficiency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Let each agent define its preferred input format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development team is building a multi-agent research system with a coordinator that delegates to three specialized subagents: web_search, document_analysis, and synthesis. During testing, the synthesis subagent produces reports that lack details from the web_search agent's findings. The coordinator correctly receives results from all subagents. What is the most likely cause of this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coordinator is not passing the complete web_search findings in the synthesis subagent's prompt context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synthesis subagent's system prompt needs more explicit instructions about including all sources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web_search subagent is returning results in a format incompatible with the synthesis subagent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synthesis subagent needs access to the web_search tool to verify findings independently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the same structured format that each consuming agent can parse without additional tool calls, with clear metadata for routing and versioning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plain text messages for maximum compatibility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different formats per agent pair for maximum efficiency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Let each agent define its preferred input format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Standardized structured messages with metadata (agent ID, timestamp, message type, version) enable efficient routing and consumption without format translation. Each agent can extract relevant fields without additional processing. Option A lacks structure. Option C increases complexity. Option D creates incompatibilities.</a:t>
            </a:r>
            <a:endParaRPr lang="en-US" sz="11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implements an agent with the Agent SDK. They want to add observability: logging each tool call with timing, inputs, outputs, and model decisions. The Agent SDK uses setting_sources for configuration. Where should they implement the logging?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system prompt: 'Log every tool call you make with its parameters and timing'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Enable debug mode in the Agent SDK to get automatic logging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Wrap each tool handler with a logging decorator that captures inputs, outputs, execution time, and errors before returning results to the Agent SDK</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'log' tool that Claude calls after every operation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Wrap each tool handler with a logging decorator that captures inputs, outputs, execution time, and errors before returning results to the Agent SDK</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 the system prompt: 'Log every tool call you make with its parameters and timing'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Enable debug mode in the Agent SDK to get automatic logging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 a 'log' tool that Claude calls after every operation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Wrapping tool handlers with logging decorators provides comprehensive observability without affecting agent behavior. Each tool invocation is logged with timing, inputs, outputs, and errors at the orchestration layer. This is transparent to both Claude and the tools. Option A relies on the model for logging. Option C may not provide the granularity needed. Option D wastes tool call tokens.</a:t>
            </a:r>
            <a:endParaRPr lang="en-US" sz="11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1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Model Selection &amp; Capabilities</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Model Selection &amp; Capabilities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implementing context awareness for their agent system. They want the agent to proactively manage context before hitting the context window limit. Which Claude models support context awareness (tracking remaining token budget)?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All Claude models automatically track context window usage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Context awareness is a client-side feature that works with any model</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Opus 4.6 supports context awareness as it requires the highest capability model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Sonnet 4.6, Sonnet 4.5, and Haiku 4.5 support context awareness with budget tracking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Model Selection &amp; Capabilities  ·  Q79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Sonnet 4.6, Sonnet 4.5, and Haiku 4.5 support context awareness with budget tracking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All Claude models automatically track context window usage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Context awareness is a client-side feature that works with any model</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Only Opus 4.6 supports context awareness as it requires the highest capability model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Context awareness — where the model receives budget:token_budget tags at conversation start and system_warning updates about token usage — is supported by Sonnet 4.6, Sonnet 4.5, and Haiku 4.5. This allows these models to proactively manage context. Notably, Opus 4.6 is not listed. Option A is incorrect. Option C incorrectly identifies Opus. Option D confuses it with a client-side feature.</a:t>
            </a:r>
            <a:endParaRPr lang="en-US" sz="11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2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Security, Safety &amp; Trust</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Security, Safety &amp; Trust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wants to reference a file's content dynamically within a SKILL.md file. They want the skill to always have the latest version of a configuration file injected into its context. Which SKILL.md feature supports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!command`` syntax for dynamic context injection that runs a command and injects its output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@import syntax for referencing external files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'files' frontmatter field listing files to include in skill context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${FILE_PATH} variable substitution pointing to the file location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Security, Safety &amp; Trust  ·  Q80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!command`` syntax for dynamic context injection that runs a command and injects its output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@import syntax for referencing external files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 'files' frontmatter field listing files to include in skill context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${FILE_PATH} variable substitution pointing to the file location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SKILL.md supports the !command`` syntax (backtick-wrapped commands) for dynamic context injection. A command like !cat config.json`` would read the latest file content and inject it into the skill's context at invocation time. Option A is for CLAUDE.md, not skills. Options C and D use nonexistent features.</a:t>
            </a:r>
            <a:endParaRPr lang="en-US" sz="11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Security, Safety &amp; Trust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DevOps engineer is designing an agent that processes medical records. The system must comply with HIPAA regulations. During testing, they notice that when Claude encounters an error processing a record, the error message sometimes includes patient identifiers from the failed record. What design principle should they apply?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error messages entirely to prevent PII leakage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Route all errors to a human reviewer who can sanitize them manually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structured error responses with errorCategory, isRetryable, and sanitized messages that never include raw input data</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Encrypt error messages with a key only administrators can access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coordinator is not passing the complete web_search findings in the synthesis subagent's prompt context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synthesis subagent's system prompt needs more explicit instructions about including all sources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web_search subagent is returning results in a format incompatible with the synthesis subagent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synthesis subagent needs access to the web_search tool to verify findings independently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Subagents have isolated contexts — they do NOT inherit the coordinator's conversation history or other subagents' results automatically. The coordinator must explicitly include complete findings from prior agents directly in each subagent's prompt. Option A might help marginally but doesn't address the root cause of missing information. Option C is unlikely since the coordinator receives results correctly. Option D violates the principle of scoped tool access and adds unnecessary complexity.</a:t>
            </a:r>
            <a:endParaRPr lang="en-US" sz="11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Security, Safety &amp; Trust  ·  Q81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structured error responses with errorCategory, isRetryable, and sanitized messages that never include raw input data</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Disable error messages entirely to prevent PII leakage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Route all errors to a human reviewer who can sanitize them manually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Encrypt error messages with a key only administrators can access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tool design best practices recommend structured error responses with categorized error types (errorCategory), retryability information (isRetryable), and sanitized messages. Error messages should never include raw input data that might contain PII. Instead, reference the record by a non-sensitive identifier. Option A loses diagnostic value. Option C doesn't scale. Option D adds complexity without addressing the root cause.</a:t>
            </a:r>
            <a:endParaRPr lang="en-US" sz="11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6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Evaluation &amp; Testing</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Evaluation &amp; Testing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discovers that their agent system's overall accuracy across document types is 96%, but when they drill down, contracts have 99% accuracy while invoices have only 78% accuracy. Their current evaluation only reports aggregate metrics. What evaluation methodology change is needed?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total sample size for evaluation to improve statistical significance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automated regression tests that compare each new extraction against a golden dataset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stratified sampling that measures accuracy separately by document type AND by individual field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Focus evaluation resources on invoices since they have the lowest accuracy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Evaluation &amp; Testing  ·  Q82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stratified sampling that measures accuracy separately by document type AND by individual field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Increase the total sample size for evaluation to improve statistical significance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automated regression tests that compare each new extraction against a golden dataset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Focus evaluation resources on invoices since they have the lowest accuracy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emphasizes that aggregate accuracy masks specific performance issues. Stratified sampling by document type AND field reveals hidden problems — the 78% invoice accuracy might concentrate in specific fields like tax_amount or line_items. Option A improves statistical power but doesn't reveal type-specific issues. Option B tests against fixed data without revealing systematic patterns. Option C addresses one type but may miss issues in others.</a:t>
            </a:r>
            <a:endParaRPr lang="en-US" sz="11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Evaluation &amp; Testing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using Claude Code and wants to generate a CLAUDE.md file for a new project. They want to capture the project's build commands, testing framework, code style, and directory structure. Which command generates this initial configuration?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 init to create a new project configuration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/setup to run the project initialization wizard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/memory create to establish the project memory file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/init to generate the initial CLAUDE.md based on project analysis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Evaluation &amp; Testing  ·  Q83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/init to generate the initial CLAUDE.md based on project analysis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/config init to create a new project configuration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/setup to run the project initialization wizard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/memory create to establish the project memory file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/init command analyzes the project and generates an initial CLAUDE.md with project-specific context including build commands, testing frameworks, code patterns, and directory structure. Options A, B, and D reference non-existent commands.</a:t>
            </a:r>
            <a:endParaRPr lang="en-US" sz="11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Evaluation &amp; Testing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team's agent processes customer support tickets. They implement a quality scoring system where each response is evaluated on accuracy (0-10), helpfulness (0-10), and tone (0-10). They use structured outputs for scoring. However, they notice Claude consistently scores its own outputs 8-9 across all dimensions. What bias is this, and how should they address it?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This is self-review bias — use a separate evaluation agent (different from the generation agent) with a rubric that includes calibration examples showing the full range of scores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This is anchoring bias — use randomized starting scores to prevent it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This is recency bias — evaluate outputs in random order rather than sequentially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This is confirmation bias — remove the scoring labels to prevent Claude from optimizing for high scores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Evaluation &amp; Testing  ·  Q84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This is self-review bias — use a separate evaluation agent (different from the generation agent) with a rubric that includes calibration examples showing the full range of scores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This is anchoring bias — use randomized starting scores to prevent it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This is recency bias — evaluate outputs in random order rather than sequentially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This is confirmation bias — remove the scoring labels to prevent Claude from optimizing for high scores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Self-review bias occurs when the same agent evaluates its own output, consistently producing inflated scores. The exam guide recommends using a separate evaluation agent with calibration examples that demonstrate what 2/10, 5/10, and 10/10 responses look like. This establishes a proper scoring baseline. Option A addresses a different bias. Option C is about ordering. Option D removes useful structure.</a:t>
            </a:r>
            <a:endParaRPr lang="en-US" sz="11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Evaluation &amp; Testing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development team is configuring .claude/rules/ files for a project. They create a file at .claude/rules/python-testing.md with glob pattern *.py. However, the rules aren't applying when Claude edits test files in the tests/ subdirectory. What is wrong with the glob pattern?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rules file needs to be in the tests/ directory to apply to test files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Rules files can only use file extension patterns, not directory-specific patterns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glob pattern *.py only matches .py files in the root directory, not subdirectories — use **/*.py to match all Python files recursively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.claude/rules/ files don't support glob patterns — they apply to all files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Evaluation &amp; Testing  ·  Q85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glob pattern *.py only matches .py files in the root directory, not subdirectories — use **/*.py to match all Python files recursively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rules file needs to be in the tests/ directory to apply to test files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Rules files can only use file extension patterns, not directory-specific patterns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.claude/rules/ files don't support glob patterns — they apply to all files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glob pattern *.py matches only Python files in the root directory. To match Python files in all subdirectories (including tests/), the pattern must be **/*.py. The ** glob pattern matches any number of directory levels. Option B is incorrect. Option C would work but is redundant. Option D is wrong — rules files use glob patterns in their frontmatter.</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designing an agentic loop using the Claude API. The loop needs to handle tool calls, detect completion, and manage errors. Which combination of stop_reason values correctly identifies when to continue the loop versus when to exit?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Continue on 'tool_use' or 'end_turn'; exit on 'max_tokens' or 'refusal'</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Continue on 'tool_use' or 'max_tokens'; exit on 'end_turn' or 'stop_sequence'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Continue on 'tool_use'; exit only on 'end_turn'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Continue on 'tool_use'; exit on 'end_turn', 'max_tokens', 'refusal', or 'stop_sequence'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Evaluation &amp; Testing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product team is designing a fraud detection agent for a bank. The agent analyzes transactions in realtime and flags suspicious activity. False positives block legitimate transactions, causing customer frustration. False negatives allow fraud through. Currently the agent flags 30% of transactions, of which 90% are false positives. What analysis framework should be applied?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Lower the sensitivity threshold to reduce false positives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tiered confidence system: high-confidence fraud → block immediately, medium-confidence → add friction (2FA), low-confidence → allow with monitoring. Each tier has different precision/recall tradeoffs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automated blocking entirely and rely on post-transaction review</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Train a separate classifier to pre-filter the agent's results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Evaluation &amp; Testing  ·  Q86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 tiered confidence system: high-confidence fraud → block immediately, medium-confidence → add friction (2FA), low-confidence → allow with monitoring. Each tier has different precision/recall tradeoffs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Lower the sensitivity threshold to reduce false positives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Remove automated blocking entirely and rely on post-transaction review</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Train a separate classifier to pre-filter the agent's results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tiered confidence system maps different certainty levels to different actions. High-certainty fraud is blocked (high precision required), medium certainty adds friction without blocking (balanced approach), and low certainty allows transactions with monitoring (prioritizing availability). This framework addresses the precision/recall tradeoff at each tier. Option A reduces all sensitivity without nuance. Options C and D address symptoms.</a:t>
            </a:r>
            <a:endParaRPr lang="en-US" sz="11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Evaluation &amp; Testing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AI engineer is implementing an evaluation framework for their agent system. They want to measure whether the agent asks for clarification when a customer's request is ambiguous rather than making assumptions. What evaluation metric captures this behavior?</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Response accuracy — measuring whether final answers are correct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Clarification rate — measuring the percentage of ambiguous inputs where the agent asks for clarification before acting, compared against a ground truth set of inputs that require clarification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Response time — faster responses indicate the agent made assumptions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Token efficiency — lower tokens mean more decisive responses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Evaluation &amp; Testing  ·  Q87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Clarification rate — measuring the percentage of ambiguous inputs where the agent asks for clarification before acting, compared against a ground truth set of inputs that require clarification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Response accuracy — measuring whether final answers are correct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Response time — faster responses indicate the agent made assumptions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Token efficiency — lower tokens mean more decisive responses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clarification rate metric compares the agent's behavior against a labeled dataset of ambiguous inputs that should trigger clarification questions. This directly measures whether the agent appropriately identifies ambiguity and seeks clarification rather than making assumptions. Options A, C, and D measure different aspects that don't capture clarification behavior.</a:t>
            </a:r>
            <a:endParaRPr lang="en-US" sz="11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12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Multi-turn Conversations</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needs to understand which Claude Code memory files are currently loaded in a session and troubleshoot why certain instructions seem to be ignored. Which command provides this information?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/status to show all active configurations and their sources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 to display the complete resolved configuration hierarchy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/memory to verify which memory files are loaded in the current session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/debug to show instruction precedence and conflict resolution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Q88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/memory to verify which memory files are loaded in the current session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/status to show all active configurations and their sources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/config to display the complete resolved configuration hierarchy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/debug to show instruction precedence and conflict resolution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/memory command shows which memory files (CLAUDE.md files at various levels) are loaded in the current session, helping debug why instructions may not be taking effect. Options A, C, and D reference non-existent Claude Code commands.</a:t>
            </a:r>
            <a:endParaRPr lang="en-US" sz="11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When using extended thinking with Claude and tool use, an architect strips all thinking blocks from the conversation before sending the next request. The API returns an error. What rule was violated?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Thinking blocks must always be preserved in the full conversation history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Thinking blocks can only be removed after the entire conversation ends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Extended thinking is not compatible with tool use and should be disabled during tool calls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Thinking blocks must be returned with their corresponding tool results; they can be dropped only after tool results are processed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Q89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Thinking blocks must be returned with their corresponding tool results; they can be dropped only after tool results are processed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Thinking blocks must always be preserved in the full conversation history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Thinking blocks can only be removed after the entire conversation ends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Extended thinking is not compatible with tool use and should be disabled during tool calls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tool use and thinking are active together, thinking blocks MUST be returned alongside their corresponding tool results — this is the only case where thinking blocks must be preserved. After the tool results have been processed by the model, thinking blocks from previous turns can be dropped. Option A is overly strict. Option C is incorrect — thinking works with tool use. Option D is also overly strict.</a:t>
            </a:r>
            <a:endParaRPr lang="en-US" sz="11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configures Claude Code for a new project using /init to generate the initial CLAUDE.md. After several sessions, they notice accumulated project-specific memories are affecting behavior in unexpected ways. Where are these automatically accumulated memories stored?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root CLAUDE.md file, appended after the original content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~/.claude/projects/&lt;project&gt;/memory/MEMORY.md, with the first 200 lines loaded automatically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.claude/memory/ directory within the project, shared with all team members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session history, persisted between restarts but not in any specific file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82880"/>
            <a:ext cx="8229600" cy="548640"/>
          </a:xfrm>
          <a:prstGeom prst="rect">
            <a:avLst/>
          </a:prstGeom>
          <a:noFill/>
          <a:ln/>
        </p:spPr>
        <p:txBody>
          <a:bodyPr wrap="square" rtlCol="0" anchor="ctr"/>
          <a:lstStyle/>
          <a:p>
            <a:pPr indent="0" marL="0">
              <a:buNone/>
            </a:pPr>
            <a:r>
              <a:rPr lang="en-US" sz="2600" b="1" dirty="0">
                <a:solidFill>
                  <a:srgbClr val="58A6FF"/>
                </a:solidFill>
                <a:latin typeface="Arial" pitchFamily="34" charset="0"/>
                <a:ea typeface="Arial" pitchFamily="34" charset="-122"/>
                <a:cs typeface="Arial" pitchFamily="34" charset="-120"/>
              </a:rPr>
              <a:t>How to Use This Deck</a:t>
            </a:r>
            <a:endParaRPr lang="en-US" sz="2600" dirty="0"/>
          </a:p>
        </p:txBody>
      </p:sp>
      <p:sp>
        <p:nvSpPr>
          <p:cNvPr id="6" name="Shape 4"/>
          <p:cNvSpPr/>
          <p:nvPr/>
        </p:nvSpPr>
        <p:spPr>
          <a:xfrm>
            <a:off x="457200" y="914400"/>
            <a:ext cx="8229600" cy="640080"/>
          </a:xfrm>
          <a:prstGeom prst="roundRect">
            <a:avLst>
              <a:gd name="adj" fmla="val 11429"/>
            </a:avLst>
          </a:prstGeom>
          <a:solidFill>
            <a:srgbClr val="161B22"/>
          </a:solidFill>
          <a:ln w="6350">
            <a:solidFill>
              <a:srgbClr val="30363D"/>
            </a:solidFill>
            <a:prstDash val="solid"/>
          </a:ln>
        </p:spPr>
      </p:sp>
      <p:sp>
        <p:nvSpPr>
          <p:cNvPr id="7" name="Text 5"/>
          <p:cNvSpPr/>
          <p:nvPr/>
        </p:nvSpPr>
        <p:spPr>
          <a:xfrm>
            <a:off x="640080" y="914400"/>
            <a:ext cx="548640" cy="640080"/>
          </a:xfrm>
          <a:prstGeom prst="rect">
            <a:avLst/>
          </a:prstGeom>
          <a:noFill/>
          <a:ln/>
        </p:spPr>
        <p:txBody>
          <a:bodyPr wrap="square" lIns="0" tIns="0" rIns="0" bIns="0" rtlCol="0" anchor="ctr"/>
          <a:lstStyle/>
          <a:p>
            <a:pPr algn="ctr" indent="0" marL="0">
              <a:buNone/>
            </a:pPr>
            <a:r>
              <a:rPr lang="en-US" sz="2400" dirty="0">
                <a:solidFill>
                  <a:srgbClr val="000000"/>
                </a:solidFill>
              </a:rPr>
              <a:t>📖</a:t>
            </a:r>
            <a:endParaRPr lang="en-US" sz="2400" dirty="0"/>
          </a:p>
        </p:txBody>
      </p:sp>
      <p:sp>
        <p:nvSpPr>
          <p:cNvPr id="8" name="Text 6"/>
          <p:cNvSpPr/>
          <p:nvPr/>
        </p:nvSpPr>
        <p:spPr>
          <a:xfrm>
            <a:off x="1280160" y="914400"/>
            <a:ext cx="2011680" cy="640080"/>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Topic Overview</a:t>
            </a:r>
            <a:endParaRPr lang="en-US" sz="1400" dirty="0"/>
          </a:p>
        </p:txBody>
      </p:sp>
      <p:sp>
        <p:nvSpPr>
          <p:cNvPr id="9" name="Text 7"/>
          <p:cNvSpPr/>
          <p:nvPr/>
        </p:nvSpPr>
        <p:spPr>
          <a:xfrm>
            <a:off x="3291840" y="914400"/>
            <a:ext cx="5029200" cy="640080"/>
          </a:xfrm>
          <a:prstGeom prst="rect">
            <a:avLst/>
          </a:prstGeom>
          <a:noFill/>
          <a:ln/>
        </p:spPr>
        <p:txBody>
          <a:bodyPr wrap="square" lIns="0" tIns="0" rIns="0" bIns="0" rtlCol="0" anchor="ctr"/>
          <a:lstStyle/>
          <a:p>
            <a:pPr indent="0" marL="0">
              <a:buNone/>
            </a:pPr>
            <a:r>
              <a:rPr lang="en-US" sz="1200" dirty="0">
                <a:solidFill>
                  <a:srgbClr val="8B949E"/>
                </a:solidFill>
                <a:latin typeface="Arial" pitchFamily="34" charset="0"/>
                <a:ea typeface="Arial" pitchFamily="34" charset="-122"/>
                <a:cs typeface="Arial" pitchFamily="34" charset="-120"/>
              </a:rPr>
              <a:t>Each domain starts with a visual explanation + key concept diagram</a:t>
            </a:r>
            <a:endParaRPr lang="en-US" sz="1200" dirty="0"/>
          </a:p>
        </p:txBody>
      </p:sp>
      <p:sp>
        <p:nvSpPr>
          <p:cNvPr id="10" name="Shape 8"/>
          <p:cNvSpPr/>
          <p:nvPr/>
        </p:nvSpPr>
        <p:spPr>
          <a:xfrm>
            <a:off x="457200" y="1691640"/>
            <a:ext cx="8229600" cy="640080"/>
          </a:xfrm>
          <a:prstGeom prst="roundRect">
            <a:avLst>
              <a:gd name="adj" fmla="val 11429"/>
            </a:avLst>
          </a:prstGeom>
          <a:solidFill>
            <a:srgbClr val="161B22"/>
          </a:solidFill>
          <a:ln w="6350">
            <a:solidFill>
              <a:srgbClr val="30363D"/>
            </a:solidFill>
            <a:prstDash val="solid"/>
          </a:ln>
        </p:spPr>
      </p:sp>
      <p:sp>
        <p:nvSpPr>
          <p:cNvPr id="11" name="Text 9"/>
          <p:cNvSpPr/>
          <p:nvPr/>
        </p:nvSpPr>
        <p:spPr>
          <a:xfrm>
            <a:off x="640080" y="1691640"/>
            <a:ext cx="548640" cy="640080"/>
          </a:xfrm>
          <a:prstGeom prst="rect">
            <a:avLst/>
          </a:prstGeom>
          <a:noFill/>
          <a:ln/>
        </p:spPr>
        <p:txBody>
          <a:bodyPr wrap="square" lIns="0" tIns="0" rIns="0" bIns="0" rtlCol="0" anchor="ctr"/>
          <a:lstStyle/>
          <a:p>
            <a:pPr algn="ctr" indent="0" marL="0">
              <a:buNone/>
            </a:pPr>
            <a:r>
              <a:rPr lang="en-US" sz="2400" dirty="0">
                <a:solidFill>
                  <a:srgbClr val="000000"/>
                </a:solidFill>
              </a:rPr>
              <a:t>❓</a:t>
            </a:r>
            <a:endParaRPr lang="en-US" sz="2400" dirty="0"/>
          </a:p>
        </p:txBody>
      </p:sp>
      <p:sp>
        <p:nvSpPr>
          <p:cNvPr id="12" name="Text 10"/>
          <p:cNvSpPr/>
          <p:nvPr/>
        </p:nvSpPr>
        <p:spPr>
          <a:xfrm>
            <a:off x="1280160" y="1691640"/>
            <a:ext cx="2011680" cy="640080"/>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Question Slide</a:t>
            </a:r>
            <a:endParaRPr lang="en-US" sz="1400" dirty="0"/>
          </a:p>
        </p:txBody>
      </p:sp>
      <p:sp>
        <p:nvSpPr>
          <p:cNvPr id="13" name="Text 11"/>
          <p:cNvSpPr/>
          <p:nvPr/>
        </p:nvSpPr>
        <p:spPr>
          <a:xfrm>
            <a:off x="3291840" y="1691640"/>
            <a:ext cx="5029200" cy="640080"/>
          </a:xfrm>
          <a:prstGeom prst="rect">
            <a:avLst/>
          </a:prstGeom>
          <a:noFill/>
          <a:ln/>
        </p:spPr>
        <p:txBody>
          <a:bodyPr wrap="square" lIns="0" tIns="0" rIns="0" bIns="0" rtlCol="0" anchor="ctr"/>
          <a:lstStyle/>
          <a:p>
            <a:pPr indent="0" marL="0">
              <a:buNone/>
            </a:pPr>
            <a:r>
              <a:rPr lang="en-US" sz="1200" dirty="0">
                <a:solidFill>
                  <a:srgbClr val="8B949E"/>
                </a:solidFill>
                <a:latin typeface="Arial" pitchFamily="34" charset="0"/>
                <a:ea typeface="Arial" pitchFamily="34" charset="-122"/>
                <a:cs typeface="Arial" pitchFamily="34" charset="-120"/>
              </a:rPr>
              <a:t>Read the question &amp; options. Think about your answer FIRST</a:t>
            </a:r>
            <a:endParaRPr lang="en-US" sz="1200" dirty="0"/>
          </a:p>
        </p:txBody>
      </p:sp>
      <p:sp>
        <p:nvSpPr>
          <p:cNvPr id="14" name="Shape 12"/>
          <p:cNvSpPr/>
          <p:nvPr/>
        </p:nvSpPr>
        <p:spPr>
          <a:xfrm>
            <a:off x="457200" y="2468880"/>
            <a:ext cx="8229600" cy="640080"/>
          </a:xfrm>
          <a:prstGeom prst="roundRect">
            <a:avLst>
              <a:gd name="adj" fmla="val 11429"/>
            </a:avLst>
          </a:prstGeom>
          <a:solidFill>
            <a:srgbClr val="161B22"/>
          </a:solidFill>
          <a:ln w="6350">
            <a:solidFill>
              <a:srgbClr val="30363D"/>
            </a:solidFill>
            <a:prstDash val="solid"/>
          </a:ln>
        </p:spPr>
      </p:sp>
      <p:sp>
        <p:nvSpPr>
          <p:cNvPr id="15" name="Text 13"/>
          <p:cNvSpPr/>
          <p:nvPr/>
        </p:nvSpPr>
        <p:spPr>
          <a:xfrm>
            <a:off x="640080" y="2468880"/>
            <a:ext cx="548640" cy="640080"/>
          </a:xfrm>
          <a:prstGeom prst="rect">
            <a:avLst/>
          </a:prstGeom>
          <a:noFill/>
          <a:ln/>
        </p:spPr>
        <p:txBody>
          <a:bodyPr wrap="square" lIns="0" tIns="0" rIns="0" bIns="0" rtlCol="0" anchor="ctr"/>
          <a:lstStyle/>
          <a:p>
            <a:pPr algn="ctr" indent="0" marL="0">
              <a:buNone/>
            </a:pPr>
            <a:r>
              <a:rPr lang="en-US" sz="2400" dirty="0">
                <a:solidFill>
                  <a:srgbClr val="000000"/>
                </a:solidFill>
              </a:rPr>
              <a:t>▶</a:t>
            </a:r>
            <a:endParaRPr lang="en-US" sz="2400" dirty="0"/>
          </a:p>
        </p:txBody>
      </p:sp>
      <p:sp>
        <p:nvSpPr>
          <p:cNvPr id="16" name="Text 14"/>
          <p:cNvSpPr/>
          <p:nvPr/>
        </p:nvSpPr>
        <p:spPr>
          <a:xfrm>
            <a:off x="1280160" y="2468880"/>
            <a:ext cx="2011680" cy="640080"/>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Click Next</a:t>
            </a:r>
            <a:endParaRPr lang="en-US" sz="1400" dirty="0"/>
          </a:p>
        </p:txBody>
      </p:sp>
      <p:sp>
        <p:nvSpPr>
          <p:cNvPr id="17" name="Text 15"/>
          <p:cNvSpPr/>
          <p:nvPr/>
        </p:nvSpPr>
        <p:spPr>
          <a:xfrm>
            <a:off x="3291840" y="2468880"/>
            <a:ext cx="5029200" cy="640080"/>
          </a:xfrm>
          <a:prstGeom prst="rect">
            <a:avLst/>
          </a:prstGeom>
          <a:noFill/>
          <a:ln/>
        </p:spPr>
        <p:txBody>
          <a:bodyPr wrap="square" lIns="0" tIns="0" rIns="0" bIns="0" rtlCol="0" anchor="ctr"/>
          <a:lstStyle/>
          <a:p>
            <a:pPr indent="0" marL="0">
              <a:buNone/>
            </a:pPr>
            <a:r>
              <a:rPr lang="en-US" sz="1200" dirty="0">
                <a:solidFill>
                  <a:srgbClr val="8B949E"/>
                </a:solidFill>
                <a:latin typeface="Arial" pitchFamily="34" charset="0"/>
                <a:ea typeface="Arial" pitchFamily="34" charset="-122"/>
                <a:cs typeface="Arial" pitchFamily="34" charset="-120"/>
              </a:rPr>
              <a:t>The answer + detailed explanation appears on the NEXT slide</a:t>
            </a:r>
            <a:endParaRPr lang="en-US" sz="1200" dirty="0"/>
          </a:p>
        </p:txBody>
      </p:sp>
      <p:sp>
        <p:nvSpPr>
          <p:cNvPr id="18" name="Shape 16"/>
          <p:cNvSpPr/>
          <p:nvPr/>
        </p:nvSpPr>
        <p:spPr>
          <a:xfrm>
            <a:off x="457200" y="3246120"/>
            <a:ext cx="8229600" cy="640080"/>
          </a:xfrm>
          <a:prstGeom prst="roundRect">
            <a:avLst>
              <a:gd name="adj" fmla="val 11429"/>
            </a:avLst>
          </a:prstGeom>
          <a:solidFill>
            <a:srgbClr val="161B22"/>
          </a:solidFill>
          <a:ln w="6350">
            <a:solidFill>
              <a:srgbClr val="30363D"/>
            </a:solidFill>
            <a:prstDash val="solid"/>
          </a:ln>
        </p:spPr>
      </p:sp>
      <p:sp>
        <p:nvSpPr>
          <p:cNvPr id="19" name="Text 17"/>
          <p:cNvSpPr/>
          <p:nvPr/>
        </p:nvSpPr>
        <p:spPr>
          <a:xfrm>
            <a:off x="640080" y="3246120"/>
            <a:ext cx="548640" cy="640080"/>
          </a:xfrm>
          <a:prstGeom prst="rect">
            <a:avLst/>
          </a:prstGeom>
          <a:noFill/>
          <a:ln/>
        </p:spPr>
        <p:txBody>
          <a:bodyPr wrap="square" lIns="0" tIns="0" rIns="0" bIns="0" rtlCol="0" anchor="ctr"/>
          <a:lstStyle/>
          <a:p>
            <a:pPr algn="ctr" indent="0" marL="0">
              <a:buNone/>
            </a:pPr>
            <a:r>
              <a:rPr lang="en-US" sz="2400" dirty="0">
                <a:solidFill>
                  <a:srgbClr val="000000"/>
                </a:solidFill>
              </a:rPr>
              <a:t>✓</a:t>
            </a:r>
            <a:endParaRPr lang="en-US" sz="2400" dirty="0"/>
          </a:p>
        </p:txBody>
      </p:sp>
      <p:sp>
        <p:nvSpPr>
          <p:cNvPr id="20" name="Text 18"/>
          <p:cNvSpPr/>
          <p:nvPr/>
        </p:nvSpPr>
        <p:spPr>
          <a:xfrm>
            <a:off x="1280160" y="3246120"/>
            <a:ext cx="2011680" cy="640080"/>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Correct Answer</a:t>
            </a:r>
            <a:endParaRPr lang="en-US" sz="1400" dirty="0"/>
          </a:p>
        </p:txBody>
      </p:sp>
      <p:sp>
        <p:nvSpPr>
          <p:cNvPr id="21" name="Text 19"/>
          <p:cNvSpPr/>
          <p:nvPr/>
        </p:nvSpPr>
        <p:spPr>
          <a:xfrm>
            <a:off x="3291840" y="3246120"/>
            <a:ext cx="5029200" cy="640080"/>
          </a:xfrm>
          <a:prstGeom prst="rect">
            <a:avLst/>
          </a:prstGeom>
          <a:noFill/>
          <a:ln/>
        </p:spPr>
        <p:txBody>
          <a:bodyPr wrap="square" lIns="0" tIns="0" rIns="0" bIns="0" rtlCol="0" anchor="ctr"/>
          <a:lstStyle/>
          <a:p>
            <a:pPr indent="0" marL="0">
              <a:buNone/>
            </a:pPr>
            <a:r>
              <a:rPr lang="en-US" sz="1200" dirty="0">
                <a:solidFill>
                  <a:srgbClr val="8B949E"/>
                </a:solidFill>
                <a:latin typeface="Arial" pitchFamily="34" charset="0"/>
                <a:ea typeface="Arial" pitchFamily="34" charset="-122"/>
                <a:cs typeface="Arial" pitchFamily="34" charset="-120"/>
              </a:rPr>
              <a:t>Green highlighted answer with wrong options struck through</a:t>
            </a:r>
            <a:endParaRPr lang="en-US" sz="1200" dirty="0"/>
          </a:p>
        </p:txBody>
      </p:sp>
      <p:sp>
        <p:nvSpPr>
          <p:cNvPr id="22" name="Shape 20"/>
          <p:cNvSpPr/>
          <p:nvPr/>
        </p:nvSpPr>
        <p:spPr>
          <a:xfrm>
            <a:off x="457200" y="4023360"/>
            <a:ext cx="8229600" cy="640080"/>
          </a:xfrm>
          <a:prstGeom prst="roundRect">
            <a:avLst>
              <a:gd name="adj" fmla="val 11429"/>
            </a:avLst>
          </a:prstGeom>
          <a:solidFill>
            <a:srgbClr val="161B22"/>
          </a:solidFill>
          <a:ln w="6350">
            <a:solidFill>
              <a:srgbClr val="30363D"/>
            </a:solidFill>
            <a:prstDash val="solid"/>
          </a:ln>
        </p:spPr>
      </p:sp>
      <p:sp>
        <p:nvSpPr>
          <p:cNvPr id="23" name="Text 21"/>
          <p:cNvSpPr/>
          <p:nvPr/>
        </p:nvSpPr>
        <p:spPr>
          <a:xfrm>
            <a:off x="640080" y="4023360"/>
            <a:ext cx="548640" cy="640080"/>
          </a:xfrm>
          <a:prstGeom prst="rect">
            <a:avLst/>
          </a:prstGeom>
          <a:noFill/>
          <a:ln/>
        </p:spPr>
        <p:txBody>
          <a:bodyPr wrap="square" lIns="0" tIns="0" rIns="0" bIns="0" rtlCol="0" anchor="ctr"/>
          <a:lstStyle/>
          <a:p>
            <a:pPr algn="ctr" indent="0" marL="0">
              <a:buNone/>
            </a:pPr>
            <a:r>
              <a:rPr lang="en-US" sz="2400" dirty="0">
                <a:solidFill>
                  <a:srgbClr val="000000"/>
                </a:solidFill>
              </a:rPr>
              <a:t>💡</a:t>
            </a:r>
            <a:endParaRPr lang="en-US" sz="2400" dirty="0"/>
          </a:p>
        </p:txBody>
      </p:sp>
      <p:sp>
        <p:nvSpPr>
          <p:cNvPr id="24" name="Text 22"/>
          <p:cNvSpPr/>
          <p:nvPr/>
        </p:nvSpPr>
        <p:spPr>
          <a:xfrm>
            <a:off x="1280160" y="4023360"/>
            <a:ext cx="2011680" cy="640080"/>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Why It's Correct</a:t>
            </a:r>
            <a:endParaRPr lang="en-US" sz="1400" dirty="0"/>
          </a:p>
        </p:txBody>
      </p:sp>
      <p:sp>
        <p:nvSpPr>
          <p:cNvPr id="25" name="Text 23"/>
          <p:cNvSpPr/>
          <p:nvPr/>
        </p:nvSpPr>
        <p:spPr>
          <a:xfrm>
            <a:off x="3291840" y="4023360"/>
            <a:ext cx="5029200" cy="640080"/>
          </a:xfrm>
          <a:prstGeom prst="rect">
            <a:avLst/>
          </a:prstGeom>
          <a:noFill/>
          <a:ln/>
        </p:spPr>
        <p:txBody>
          <a:bodyPr wrap="square" lIns="0" tIns="0" rIns="0" bIns="0" rtlCol="0" anchor="ctr"/>
          <a:lstStyle/>
          <a:p>
            <a:pPr indent="0" marL="0">
              <a:buNone/>
            </a:pPr>
            <a:r>
              <a:rPr lang="en-US" sz="1200" dirty="0">
                <a:solidFill>
                  <a:srgbClr val="8B949E"/>
                </a:solidFill>
                <a:latin typeface="Arial" pitchFamily="34" charset="0"/>
                <a:ea typeface="Arial" pitchFamily="34" charset="-122"/>
                <a:cs typeface="Arial" pitchFamily="34" charset="-120"/>
              </a:rPr>
              <a:t>Detailed reasoning — understand the WHY, not just the WHAT</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Continue on 'tool_use'; exit on 'end_turn', 'max_tokens', 'refusal', or 'stop_sequence'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Continue on 'tool_use' or 'end_turn'; exit on 'max_tokens' or 'refusal'</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Continue on 'tool_use' or 'max_tokens'; exit on 'end_turn' or 'stop_sequence'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Continue on 'tool_use'; exit only on 'end_turn'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agentic loop pattern continues only when stop_reason is 'tool_use', meaning Claude wants to execute a tool. All other stop_reason values indicate the loop should exit: 'end_turn' means Claude is done, 'max_tokens' means output was truncated, 'refusal' means the model declined, and 'stop_sequence' means a custom stop was hit. Option B incorrectly continues on 'max_tokens', which indicates truncation, not a tool request. Option C ignores important error conditions. Option D reverses the logic for 'end_turn'.</a:t>
            </a:r>
            <a:endParaRPr lang="en-US" sz="11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 ~/.claude/projects/&lt;project&gt;/memory/MEMORY.md, with the first 200 lines loaded automatically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 the root CLAUDE.md file, appended after the original content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 .claude/memory/ directory within the project, shared with all team members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 the session history, persisted between restarts but not in any specific file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Auto-accumulated memories are stored in ~/.claude/projects/&lt;project&gt;/memory/MEMORY.md. The first 200 lines (or 25KB) are loaded automatically into each session. This is user-level storage, not shared with teammates. Option A confuses auto memory with the project CLAUDE.md. Option C describes a non-existent shared directory. Option D doesn't describe a persistent file location.</a:t>
            </a:r>
            <a:endParaRPr lang="en-US" sz="11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Claude Code user runs /compact during a debugging session. After compaction, they notice the agent no longer references specific file paths and function names from earlier investigation. What should the user do to preserve investigation findings across compaction?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Avoid using /compact and instead manually remove irrelevant messages from the conversation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Re-read all previously investigated files after compaction to rebuild context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scratchpad files to persist key findings (file paths, function names, hypotheses) before compacting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Configure compaction to preserve a higher percentage of the original conversation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scratchpad files to persist key findings (file paths, function names, hypotheses) before compacting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Avoid using /compact and instead manually remove irrelevant messages from the conversation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Re-read all previously investigated files after compaction to rebuild context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Configure compaction to preserve a higher percentage of the original conversation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using scratchpad files to persist key findings across context boundaries, including compaction. Writing investigation findings (file paths, function names, hypotheses, conclusions) to a file ensures they survive compaction. Option A doesn't address context limits. Option C wastes context re-reading files. Option D doesn't exist as a user-configurable option.</a:t>
            </a:r>
            <a:endParaRPr lang="en-US" sz="11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wants to run a complex Claude Code skill that requires file system access but should not be triggered automatically by the model during normal conversations. The skill should only run when explicitly invoked by the user via a slash command. Which frontmatter field controls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user-invocable: true combined with disable-model-invocation: true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auto-invoke: false to prevent automatic triggering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trigger: manual to restrict to user-initiated invocations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interactive-only: true to require explicit user action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user-invocable: true combined with disable-model-invocation: true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auto-invoke: false to prevent automatic triggering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trigger: manual to restrict to user-initiated invocations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interactive-only: true to require explicit user action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disable-model-invocation frontmatter field prevents the model from triggering the skill during normal conversations, while user-invocable: true ensures it can still be invoked via slash commands. This combination restricts the skill to explicit user invocation only. Options A, C, and D use nonexistent frontmatter fields.</a:t>
            </a:r>
            <a:endParaRPr lang="en-US" sz="11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working with Claude on a large codebase and encounters the interview pattern. When should this pattern be used according to the official documentation?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When the developer wants Claude to generate documentation for the entire codebase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When the developer needs Claude to interview end users for requirements gathering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When multiple developers need to collaborate on the same Claude session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When the task is ambiguous and having Claude ask clarifying questions before implementing leads to better outcomes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When the task is ambiguous and having Claude ask clarifying questions before implementing leads to better outcomes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When the developer wants Claude to generate documentation for the entire codebase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When the developer needs Claude to interview end users for requirements gathering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When multiple developers need to collaborate on the same Claude session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interview pattern involves having Claude ask questions before implementing, which is recommended when the task is ambiguous. This ensures Claude understands the requirements and constraints before writing code, leading to better outcomes. Option A describes a documentation task, not the interview pattern. Option C describes a collaboration scenario. Option D is outside Claude Code's scope.</a:t>
            </a:r>
            <a:endParaRPr lang="en-US" sz="11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implements a PostToolUse hook that transforms tool results before Claude processes them. The hook strips sensitive PII fields from customer data returned by MCP tools. However, Claude still occasionally references PII in its responses. What is the most likely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PostToolUse hooks can't modify tool result content — only inspect it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retrieves PII from its training data rather than from tool results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PII was included in earlier messages in the conversation history, not just the most recent tool result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hook has a race condition allowing some results to pass through unmodified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PII was included in earlier messages in the conversation history, not just the most recent tool result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PostToolUse hooks can't modify tool result content — only inspect it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Claude retrieves PII from its training data rather than from tool results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hook has a race condition allowing some results to pass through unmodified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PostToolUse hooks can transform tool results, but if PII appeared in earlier conversation messages or previous tool results that weren't transformed, Claude has access to that context. The hook only affects the current tool result, not the entire conversation history. Option A is incorrect — PostToolUse can transform results. Option C is unlikely for specific customer data. Option D is possible but less likely than historical context.</a:t>
            </a:r>
            <a:endParaRPr lang="en-US" sz="11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uses Claude Code to refactor a large codebase. After several hours and hundreds of tool calls, they notice Claude repeating earlier actions and making previously fixed mistakes. Claude's behavior suggests it has lost context from earlier in the session. What is happening?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session has exceeded the context window limit, triggering automatic compaction that lost some earlier context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Claude's model weights have degraded due to prolonged use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Code has a built-in session timeout that resets context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terminal history buffer has overflowed, causing lost command output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coordinator agent manages three research subagents investigating 'AI applications in creative industries.' After receiving reports, the coordinator finds all three subagents covered visual arts topics extensively but missed music composition, creative writing, and film production entirely. The subagents executed their assigned tasks correctly and thoroughly. What is the root cause of this gap?</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subagents need larger context windows to cover more topics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subagents should have been given web search tools to discover additional creative domains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synthesis step should have identified and requested additional research on missing topics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coordinator's task decomposition was too narrow, limiting scope to visual arts subtopics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session has exceeded the context window limit, triggering automatic compaction that lost some earlier context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Claude's model weights have degraded due to prolonged use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Claude Code has a built-in session timeout that resets context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terminal history buffer has overflowed, causing lost command output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the conversation exceeds the context window limit, automatic compaction summarizes earlier turns to free space. This summarization can lose specific details from early in the session, causing Claude to repeat actions or lose track of earlier fixes. The solution is to use scratchpad files (like PROGRESS.md) to persist important state outside the context window. Option A is not how LLMs work. Options C and D describe different issues.</a:t>
            </a:r>
            <a:endParaRPr lang="en-US" sz="11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configures Claude Code's init.sh file for their project. They want the script to install dependencies, set environment variables, and start background services needed for development. Which consideration is critical for init.sh design?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init.sh must be written in Python for cross-platform compatibility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init.sh should be idempotent — running it multiple times produces the same result, with graceful handling of already-running services and installed dependencies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init.sh must complete in under 10 seconds or it will be killed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init.sh runs with elevated (root) permissions automatically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init.sh should be idempotent — running it multiple times produces the same result, with graceful handling of already-running services and installed dependencies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init.sh must be written in Python for cross-platform compatibility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init.sh must complete in under 10 seconds or it will be killed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init.sh runs with elevated (root) permissions automatically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init.sh should be idempotent because it may run multiple times (on each Claude Code session start). Commands should check if dependencies are already installed, services already running, and environment already configured before taking action. This ensures graceful restarts. Option A — it's a shell script. Option C — no such strict limit. Option D — it runs with user permissions.</a:t>
            </a:r>
            <a:endParaRPr lang="en-US" sz="11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developer's agent system has a memory of 50 previous customer interactions stored in a database. For each new interaction, they inject all 50 prior interactions into the context for personalization. This consumes 100K tokens, leaving limited room for the current conversation. What is the better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Summarize all 50 interactions into a 5K token customer profile that's injected instead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Retrieve only the 3-5 most relevant prior interactions (using embedding similarity or recency) and inject those, keeping context lean while maintaining personalization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to a 1M token context model to fit all history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all interactions in a tool that Claude can query on demand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Summarize all 50 interactions into a 5K token customer profile that's injected instead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Retrieve only the 3-5 most relevant prior interactions (using embedding similarity or recency) and inject those, keeping context lean while maintaining personalization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Increase to a 1M token context model to fit all history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Store all interactions in a tool that Claude can query on demand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Summarizing interaction history into a concise customer profile preserves the key insights (preferences, recurring issues, communication style) while consuming far fewer tokens. This is more efficient than raw injection (full history) and more complete than selecting only a few interactions (which may miss important patterns). Option A is expensive. Option B may miss important context. Option D adds round trips.</a:t>
            </a:r>
            <a:endParaRPr lang="en-US" sz="11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Your organization is designing a prompt caching strategy. Their application has: (1) a 3K token system prompt, (2) a 10K token knowledge base, (3) a 2K token conversation history, and (4) user messages averaging 200 tokens. They're using Claude Sonnet 4.5 which has a minimum 1024 token cache threshold. Which portions should be cached?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System prompt (3K) + knowledge base (10K) as a single cached prefix, since both are stable and together form a 13K prefix well above the minimum threshold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the system prompt (3K) since it's stable across all requests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Cache everything including conversation history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the knowledge base since it's the largest component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System prompt (3K) + knowledge base (10K) as a single cached prefix, since both are stable and together form a 13K prefix well above the minimum threshold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Only the system prompt (3K) since it's stable across all requests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Cache everything including conversation history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Only the knowledge base since it's the largest component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system prompt and knowledge base together form a stable 13K token prefix that's shared across all requests and well above the 1024 token minimum for Sonnet 4.5. Conversation history changes per turn (Option C) making it uncacheable across requests. The system prompt alone (Option A) misses the larger savings from the knowledge base. Option D wouldn't include the system prompt prefix.</a:t>
            </a:r>
            <a:endParaRPr lang="en-US" sz="11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Multi-turn Conversations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wants to add a keyboard shortcut in Claude Code that switches between regular mode and plan mode during interactive sessions. What is the default keyboard shortcut for toggling plan mode?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Shift+Tab to toggle between plan mode and regular mode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Tab to cycle between modes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Ctrl+P to toggle plan mode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Escape to enter plan mode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Multi-turn Conversations  ·  Q99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Shift+Tab to toggle between plan mode and regular mode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Tab to cycle between modes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Ctrl+P to toggle plan mode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Escape to enter plan mode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Shift+Tab is the keyboard shortcut to toggle between plan mode and regular mode in Claude Code. Plan mode enables Claude to outline its approach before executing, providing an opportunity for review and modification. Option A is not the correct shortcut. Options B and D reference different keyboard behaviors.</a:t>
            </a:r>
            <a:endParaRPr lang="en-US" sz="11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6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RAG &amp; Knowledge Management</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coordinator's task decomposition was too narrow, limiting scope to visual arts subtopics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subagents need larger context windows to cover more topics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subagents should have been given web search tools to discover additional creative domains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synthesis step should have identified and requested additional research on missing topics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This matches the exam guide's sample question exactly. When subagents execute correctly within their assigned scope but the overall output has gaps, the problem is at the coordinator's task decomposition level. The coordinator assigned overly narrow subtopics all within visual arts instead of distributing across the full creative industries spectrum. Option A is irrelevant — context window size doesn't affect task scope. Option C addresses symptoms, not the root cause. Option D wouldn't help if the tasks themselves are scoped too narrowly.</a:t>
            </a:r>
            <a:endParaRPr lang="en-US" sz="11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RAG &amp; Knowledge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processing 50,000 compliance documents through the Message Batches API. They need to correlate each response with its input document. How should they track this correspondence?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custom_id field in each batch request to include a unique document identifier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Process documents sequentially and rely on response order matching input order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Include the document ID in the prompt text and extract it from the response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API's built-in request_id field that auto-generates tracking IDs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RAG &amp; Knowledge Management  ·  Q100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the custom_id field in each batch request to include a unique document identifier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Process documents sequentially and rely on response order matching input order</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Include the document ID in the prompt text and extract it from the response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the API's built-in request_id field that auto-generates tracking IDs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Message Batches API provides a custom_id field specifically for correlating requests with responses. Each request can include a unique custom_id that appears in the corresponding response, enabling reliable mapping between input documents and output results. Option A is unreliable since batch responses may arrive in any order. Option C is fragile. Option D describes a non-existent feature.</a:t>
            </a:r>
            <a:endParaRPr lang="en-US" sz="11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RAG &amp; Knowledge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using Claude Code and wants to reference content from another file within their CLAUDE.md. They want to include their team's coding standards from a separate document without duplicating the content. Which syntax supports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#include './coding-standards.md' syntax similar to C preprocessor directives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An 'includes' field in the CLAUDE.md YAML frontmatter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@import syntax for referencing external files, keeping CLAUDE.md modular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Symbolic links to the external document in the same directory as CLAUDE.md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RAG &amp; Knowledge Management  ·  Q101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@import syntax for referencing external files, keeping CLAUDE.md modular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#include './coding-standards.md' syntax similar to C preprocessor directives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An 'includes' field in the CLAUDE.md YAML frontmatter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Symbolic links to the external document in the same directory as CLAUDE.md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CLAUDE.md supports @import syntax for referencing external files. This keeps the main CLAUDE.md modular while including content from other documents, such as coding standards maintained in a separate file. Option A uses an unsupported syntax. Option C references a non-existent feature. Option D is a filesystem trick that doesn't integrate with CLAUDE.md's loading mechanism.</a:t>
            </a:r>
            <a:endParaRPr lang="en-US" sz="11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RAG &amp; Knowledge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solutions engineer is building a RAG (Retrieval Augmented Generation) system that retrieves documents and uses Claude to answer questions. After retrieval, they inject 5 relevant document chunks totaling 15K tokens into the prompt. They want to maximize cache hits across users who ask similar questions. What prompt structure optimizes caching?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System prompt → document chunks → user question (documents change per query, breaking the cache)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System prompt → user question → document chunks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Put all content in a single user message to simplify caching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System prompt (cached) → common document corpus (cached) → query-specific chunks → user question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RAG &amp; Knowledge Management  ·  Q102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System prompt (cached) → common document corpus (cached) → query-specific chunks → user question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System prompt → document chunks → user question (documents change per query, breaking the cache)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System prompt → user question → document chunks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Put all content in a single user message to simplify caching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Cache matching works on prefixes. Structuring as system prompt → common corpus → query-specific content → user question maximizes the cacheable prefix. The system prompt is shared across all requests. A common document corpus (frequently accessed documents) extends the shared prefix. Query-specific chunks come after. Option A breaks the cache frequently. Option B loses document caching. Option D doesn't leverage prefix caching.</a:t>
            </a:r>
            <a:endParaRPr lang="en-US" sz="11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RAG &amp; Knowledge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implements context awareness (formerly citations) to track which sources Claude uses in its responses. The marketing team wants to display source links alongside generated content. What does the context awareness feature provide?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URLs to original source documents that Claude used during training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list of document IDs that were most relevant to the response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Character-level pointers back to specific locations in the input context, showing exactly which parts of the provided documents Claude referenced for each claim</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confidence score indicating how well-supported each claim is by the input documents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RAG &amp; Knowledge Management  ·  Q103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Character-level pointers back to specific locations in the input context, showing exactly which parts of the provided documents Claude referenced for each claim</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URLs to original source documents that Claude used during training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 list of document IDs that were most relevant to the response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confidence score indicating how well-supported each claim is by the input documents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Context awareness provides character-level pointers (start and end indices) back to the input context, showing exactly which parts of the provided documents Claude referenced when generating each claim. This enables source attribution UI features like highlighting or linking to specific passage locations. Option A references training data, not input context. Option C lacks granularity. Option D provides confidence, not attribution.</a:t>
            </a:r>
            <a:endParaRPr lang="en-US" sz="11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RAG &amp; Knowledge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development team is implementing context awareness (citations) for a RAG application. They want to display inline citations like 'According to [Source A], the market grew by 15%.' The API returns citation objects with character-level indices. How should the client render these?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citation indices to insert reference markers into the text, linking each marker back to the specific passage in the source document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Append all citations as footnotes at the end of the response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All of the above are valid rendering approaches depending on UX requirements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sidebar with source highlights that appear when hovering over cited text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RAG &amp; Knowledge Management  ·  Q104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All of the above are valid rendering approaches depending on UX requirements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the citation indices to insert reference markers into the text, linking each marker back to the specific passage in the source document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Append all citations as footnotes at the end of the response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a sidebar with source highlights that appear when hovering over cited text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Context awareness provides character-level citation data that supports multiple rendering approaches: inline reference markers, footnotes, interactive sidebars, or highlighted source passages. The choice depends on the application's UX requirements. The API provides the raw data (character indices to source locations), and the client decides the presentation. All three approaches are valid uses of the citation data.</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needs to implement a multi-agent system where two analysis paths explore different hypotheses from the same shared baseline data. The paths should be independent but start from identical context. Which Claude Code feature best supports this requirement?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Creating two separate sessions and manually copying the baseline data into each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Using fork_session to create independent branches from the shared analysis baseline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Using agent teams with a shared task list to coordinate the parallel investigation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Running both analyses sequentially in the same session with clear context separation prompts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RAG &amp; Knowledge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Your organization is building a document review agent that processes hundreds of contracts daily. Each contract review generates a structured report. They want to measure the quality of reviews over time to detect drift or degradation. What evaluation architecture supports continuous quality monitoring?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Randomly sample 5% of reviews for manual human evaluation weekly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Run every review through a second Claude evaluation pass that scores quality on predefined dimensions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Compare each review's structure to a template and flag deviations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combination: automated structural checks on 100% of reviews plus LLM-based evaluation on 10% sample plus human review of flagged outliers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RAG &amp; Knowledge Management  ·  Q105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 combination: automated structural checks on 100% of reviews plus LLM-based evaluation on 10% sample plus human review of flagged outliers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Randomly sample 5% of reviews for manual human evaluation weekly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Run every review through a second Claude evaluation pass that scores quality on predefined dimensions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Compare each review's structure to a template and flag deviations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tiered evaluation architecture provides comprehensive coverage: automated structural checks (fast, 100% coverage), LLM-based semantic evaluation (deeper, sampled), and human review for outliers and calibration. This balances thoroughness with cost and catches different types of quality issues. Option A is too sparse. Option B is expensive at 100%. Option C only catches structural issues.</a:t>
            </a:r>
            <a:endParaRPr lang="en-US" sz="11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4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Cost Optimization &amp; Batch Processing</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Cost Optimization &amp; Batch Processing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using Claude's Message Batches API to process overnight compliance reports (non-blocking) and also wants to use it for pre-merge code review checks in their CI pipeline. A manager suggests using batch processing for both to save costs. What is the correct recommendation?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batch processing for the overnight reports only; use real-time API calls for pre-merge checks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batch processing for both — the 50% cost savings justifies the slight delay in CI feedback</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real-time API for both — batch processing is only for workloads exceeding 100K requests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batch processing for pre-merge checks only since they benefit more from structured output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Cost Optimization &amp; Batch Processing  ·  Q106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batch processing for the overnight reports only; use real-time API calls for pre-merge checks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batch processing for both — the 50% cost savings justifies the slight delay in CI feedback</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real-time API for both — batch processing is only for workloads exceeding 100K requests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batch processing for pre-merge checks only since they benefit more from structured output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Message Batches API has no guaranteed latency SLA and a processing window of up to 24 hours. This makes it appropriate for non-blocking, latency-tolerant workloads like overnight reports, but unsuitable for blocking CI pipeline checks where developers need timely feedback. Option B would cause unacceptable delays in the development workflow. Option C incorrectly states batch processing requires 100K+ requests. Option D reverses the appropriate use cases.</a:t>
            </a:r>
            <a:endParaRPr lang="en-US" sz="11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Cost Optimization &amp; Batch Processing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building a system that generates compliance reports from regulatory databases. The system needs to run monthly reports on the 15th, processing 10,000 documents each time. The reports are consumed by analysts the next business day. The current real-time API approach costs $2,000 per run. What API feature could reduce costs?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 caching to reduce repeated document processing costs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Effort='low' to reduce per-document processing costs at the expense of quality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Message Batches API for 50% cost savings, since the reports don't need real-time processing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Smaller model (Haiku) for document processing at lower per-token cost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Cost Optimization &amp; Batch Processing  ·  Q107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Message Batches API for 50% cost savings, since the reports don't need real-time processing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Prompt caching to reduce repeated document processing costs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Effort='low' to reduce per-document processing costs at the expense of quality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Smaller model (Haiku) for document processing at lower per-token cost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Message Batches API provides 50% cost savings and processes batches within 24 hours. Since the reports are consumed the next business day, the latency tolerance makes this ideal — reducing costs from $2,000 to approximately $1,000. Option A helps with repeated prompts but not the volume cost. Option B may reduce report quality. Option D may reduce the accuracy needed for compliance.</a:t>
            </a:r>
            <a:endParaRPr lang="en-US" sz="11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Cost Optimization &amp; Batch Processing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document classification pipeline. They need to process 80,000 documents, each requiring a single API call for classification. The results are needed for a weekly report generated every Friday. Each document needs: classification category, confidence level, and key entities. What is the most cost-effective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Real-time API calls processed sequentially throughout the week</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Real-time API calls with prompt caching to reduce per-document costs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Multiple small batch jobs submitted daily throughout the week</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Message Batches API submitted Thursday with results available within 24 hours for Friday's report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Cost Optimization &amp; Batch Processing  ·  Q108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Message Batches API submitted Thursday with results available within 24 hours for Friday's report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Real-time API calls processed sequentially throughout the week</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Real-time API calls with prompt caching to reduce per-document costs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Multiple small batch jobs submitted daily throughout the week</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Message Batches API supports up to 100K requests per batch with 50% cost savings and a 24-hour processing window. Submitting Thursday for Friday delivery fits perfectly within these constraints. Option A is the most expensive approach. Option B saves on cache hits but still at full per-request pricing. Option D adds operational complexity without additional benefit.</a:t>
            </a:r>
            <a:endParaRPr lang="en-US" sz="11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Cost Optimization &amp; Batch Processing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Your team is designing an agent evaluation framework. They need to test whether the agent handles tool failures gracefully across 50 different error scenarios. Running each scenario manually takes 10 minutes. What is the most efficient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comprehensive test prompt that covers all 50 scenarios in one conversation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Test 10 representative scenarios and extrapolate for the remaining 40</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Hire a QA team to manually test each scenario</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Message Batches API to run all 50 scenarios as a batch — each scenario is a separate request with a mocked tool failure, and results are analyzed programmatically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Using fork_session to create independent branches from the shared analysis baseline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Creating two separate sessions and manually copying the baseline data into each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Using agent teams with a shared task list to coordinate the parallel investigation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Running both analyses sequentially in the same session with clear context separation prompts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fork_session is specifically designed for exploring divergent approaches from a shared baseline — it creates independent branches that start with identical context but can diverge. Option B achieves a similar result but requires manual duplication and risks inconsistencies. Option C (agent teams) is designed for collaborative work, not independent divergent exploration. Option D loses the benefits of parallel execution and risks context contamination between analyses.</a:t>
            </a:r>
            <a:endParaRPr lang="en-US" sz="11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Cost Optimization &amp; Batch Processing  ·  Q109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the Message Batches API to run all 50 scenarios as a batch — each scenario is a separate request with a mocked tool failure, and results are analyzed programmatically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Create a comprehensive test prompt that covers all 50 scenarios in one conversation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Test 10 representative scenarios and extrapolate for the remaining 40</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Hire a QA team to manually test each scenario</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Message Batches API enables automated, parallel evaluation of all 50 scenarios. Each scenario is a separate request with specific tool failure conditions, and results are analyzed programmatically for expected error handling behavior. This is both cost-effective (50% savings) and comprehensive. Option A can't isolate individual scenarios. Option C is expensive. Option D misses edge cases.</a:t>
            </a:r>
            <a:endParaRPr lang="en-US" sz="11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1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Vision &amp; Multimodal</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Vision &amp; Multimodal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builds an MCP tool that generates images using Stable Diffusion. The tool takes a prompt and returns a base64-encoded image. Claude then describes the image to the user. However, Claude's descriptions don't match the generated images because Claude can't actually see the tool output as an image. How should this be architectured?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Have Claude generate the image description from the original prompt without seeing the actual image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Have the tool return a text description of what it generated alongside the image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the image and return a URL that Claude mentions to the user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Include the base64 image in a subsequent message with image content type so Claude can actually see and describe it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Vision &amp; Multimodal  ·  Q110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Include the base64 image in a subsequent message with image content type so Claude can actually see and describe it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Have Claude generate the image description from the original prompt without seeing the actual image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Have the tool return a text description of what it generated alongside the image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Store the image and return a URL that Claude mentions to the user</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To have Claude accurately describe a generated image, the image must be sent in a subsequent message using the image content type (source: {type: 'base64', media_type: 'image/png', data: '...'}). This allows Claude's vision capabilities to actually analyze the generated image. Option B is less accurate than direct vision. Option C might work but doesn't leverage Claude's vision. Option D is unreliable.</a:t>
            </a:r>
            <a:endParaRPr lang="en-US" sz="11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10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Error Handling &amp; Reliability</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data pipeline extracts financial records from documents. The system uses a validation-retry loop where Claude retries extraction when validation fails. After three retries, the 'total_amount' field still fails validation because the extracted values don't sum to the stated total. The individual line items are correct. What is the most likely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retry loop needs more iterations to converge on the correct answer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schema needs to be simplified to reduce extraction complexity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retries are ineffective because the discrepancy is in the source document, not Claude's extraction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needs a higher effort level to perform accurate arithmetic during extraction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Q111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retries are ineffective because the discrepancy is in the source document, not Claude's extraction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retry loop needs more iterations to converge on the correct answer</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schema needs to be simplified to reduce extraction complexity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Claude needs a higher effort level to perform accurate arithmetic during extraction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states that retries are ineffective when information is absent from or incorrect in the source document. If individual line items are correct but totals don't sum, the issue is likely a discrepancy in the original document itself. More retries won't fix a source data problem. Option A assumes retries will eventually succeed, which isn't true for source errors. Option C changes the schema unnecessarily. Option D won't help with source data discrepancies.</a:t>
            </a:r>
            <a:endParaRPr lang="en-US" sz="11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MCP tool returns a transient timeout error on the first call but the agent's error handling treats all errors identically, causing it to immediately abandon the operation and report failure to the user. How should the tool's error response be improved to enable smarter recovery?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structured error metadata including errorCategory, isRetryable boolean, and a description distinguishing transient from permanent failures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a generic is_error: true response with a human-readable error message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automatic retry logic within the tool itself, hiding transient errors from the agent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Log all errors to an external monitoring system and return success with empty results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Q112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Return structured error metadata including errorCategory, isRetryable boolean, and a description distinguishing transient from permanent failures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Return a generic is_error: true response with a human-readable error message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Implement automatic retry logic within the tool itself, hiding transient errors from the agent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Log all errors to an external monitoring system and return success with empty results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requires structured error metadata distinguishing transient (retryable) from permanent (non-retryable) failures. Including errorCategory and isRetryable enables the agent to make informed recovery decisions — retrying transient errors while escalating permanent ones. Option A provides no recovery guidance. Option C hides useful information from the agent. Option D misrepresents errors as success, which is an anti-pattern.</a:t>
            </a:r>
            <a:endParaRPr lang="en-US" sz="11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agentic system encounters a scenario where the Edit tool fails because the text pattern matches multiple locations in the file. What is the recommended recovery approach using built-in tools?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Read to load the full file, modify the content programmatically, then Write the complete file back</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Retry Edit with a more specific text pattern that uniquely identifies the target location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Bash to run a sed command that replaces only the first occurrence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Split the file into sections and Edit each section separately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support agent system needs to handle multi-concern customer requests (e.g., a billing dispute AND a feature question in the same message). Currently, the agent addresses only the first concern and ignores subsequent ones. What is the recommended approach to handle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Instruct the agent to process both concerns in sequence within a single response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Route the message to two different specialized agents simultaneously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Decompose the multi-concern request into distinct items and investigate each in parallel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Ask the customer to submit separate tickets for each concern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Q113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Read to load the full file, modify the content programmatically, then Write the complete file back</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Retry Edit with a more specific text pattern that uniquely identifies the target location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Bash to run a sed command that replaces only the first occurrence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Split the file into sections and Edit each section separately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states that when Edit fails due to non-unique text matches, the fallback is to use Read + Write — read the complete file, make the modification, and write it back. This provides full control over the edit. Option A may work but isn't the documented fallback. Option C introduces shell complexity and may have escaping issues. Option D is unnecessarily complex.</a:t>
            </a:r>
            <a:endParaRPr lang="en-US" sz="11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needs to implement a system where Claude generates a response, then a separate validation step checks the response against business rules, and if validation fails, the error is fed back to Claude for correction. This pattern should repeat until validation passes or a maximum attempt count is reached. What is this pattern called and how should it be implemented?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validation-retry loop — append specific validation error messages to the prompt context for each retry iteration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retry pattern — implement with a simple loop that retries the same prompt on failure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feedback pattern — have a second Claude instance critique the first instance's output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convergence pattern — gradually increase temperature on each retry to explore different solutions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Q114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validation-retry loop — append specific validation error messages to the prompt context for each retry iteration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retry pattern — implement with a simple loop that retries the same prompt on failure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feedback pattern — have a second Claude instance critique the first instance's output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convergence pattern — gradually increase temperature on each retry to explore different solutions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describes the validation-retry loop pattern where specific validation errors are appended to the prompt for each retry. This allows Claude to learn from the specific failure and correct it. The key is appending error feedback, not just retrying blindly. Option A retries without feedback (ineffective). Option C adds unnecessary complexity. Option D increases randomness without targeted correction.</a:t>
            </a:r>
            <a:endParaRPr lang="en-US" sz="11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trying to understand when their MCP tool encountered an error versus when the tool executed successfully but found no results. The agent currently treats both cases identically by saying 'I couldn't find that information.' What tool response distinction should be implemented?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HTTP status codes (404 for not found, 500 for errors) in the tool response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Distinguish access failures (isError: true, isRetryable: true for timeouts) from valid empty results (isError: false with an empty result set)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the same response format but include a log_level field (warning vs error)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Always return isError: true and include a 'severity' field to differentiate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Q115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Distinguish access failures (isError: true, isRetryable: true for timeouts) from valid empty results (isError: false with an empty result set)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HTTP status codes (404 for not found, 500 for errors) in the tool response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Return the same response format but include a log_level field (warning vs error)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Always return isError: true and include a 'severity' field to differentiate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specifically highlights the importance of distinguishing access failures (which should trigger retries or alternatives) from valid empty results (which mean the data simply doesn't exist). Timeouts get isError: true with isRetryable: true. 'No results found' gets isError: false with empty results. This enables the agent to retry appropriately or inform the customer accurately. Options A, B, and D don't make this critical distinction.</a:t>
            </a:r>
            <a:endParaRPr lang="en-US" sz="11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 testing framework for their Claude-powered agent. They want to test that the agent correctly handles a specific MCP tool timeout. In production, this timeout happens rarely (once per 10,000 requests). How can they reliably test this scenario?</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Send 10,000 test requests and wait for the timeout to occur naturally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Test only the happy path and add monitoring for the timeout scenario in production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the MCP server timeout to 1ms to force frequent timeouts during testing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Mock the MCP tool to return a timeout error and verify the agent's retry/fallback behavior</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Q116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Mock the MCP tool to return a timeout error and verify the agent's retry/fallback behavior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Send 10,000 test requests and wait for the timeout to occur naturally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Test only the happy path and add monitoring for the timeout scenario in production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Set the MCP server timeout to 1ms to force frequent timeouts during testing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Mocking the MCP tool to return specific error conditions (timeout, rate limit, server error) is the standard testing approach for rare failure scenarios. This allows deterministic testing of the agent's retry logic, fallback behavior, and error messaging. Option A is wasteful and unreliable. Option C may cause cascading failures. Option D doesn't verify the error handling works.</a:t>
            </a:r>
            <a:endParaRPr lang="en-US" sz="11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engineering manager is designing an error recovery strategy for an agent that processes financial transactions. The agent makes API calls to a payment gateway. When a payment call fails with a timeout, the agent retries and a duplicate charge occurs. What pattern prevents duplicate transactions?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timeout to prevent timeouts from occurring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Check the account balance before retrying to see if the first charge went through</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idempotency keys with each payment request so retries produce the same result as the original call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30-second delay between retries to ensure the first request completes or fails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Q117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idempotency keys with each payment request so retries produce the same result as the original call</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Increase the timeout to prevent timeouts from occurring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Check the account balance before retrying to see if the first charge went through</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 a 30-second delay between retries to ensure the first request completes or fails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Idempotency keys ensure that retrying a failed request produces the same result as the original request, preventing duplicate charges. Each unique operation gets a unique key, and the payment gateway uses this key to deduplicate requests. Option A doesn't prevent timeouts from network issues. Option C has a race condition. Option D adds arbitrary delay without guaranteeing safety.</a:t>
            </a:r>
            <a:endParaRPr lang="en-US" sz="11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wants to implement 'graceful degradation' for their agent when the primary MCP server is unavailable. The agent should fall back to a cached/static version of the most commonly used tools. Where should this failover logic live?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system prompt: 'If tools are unavailable, use your training knowledge instead'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a separate 'failover' MCP server that activates when the primary is down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orchestrator code that manages tool execution — it detects MCP server failures and swaps in cached tool implementations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MCP server itself, which should implement internal caching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Decompose the multi-concern request into distinct items and investigate each in parallel</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Instruct the agent to process both concerns in sequence within a single response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Route the message to two different specialized agents simultaneously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Ask the customer to submit separate tickets for each concern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decomposing multi-concern requests into distinct items that can be investigated in parallel. This ensures comprehensive coverage of all customer concerns. Option A risks the same attention dilution problem. Option B creates coordination overhead without proper decomposition. Option D provides a poor customer experience and doesn't solve the technical challenge.</a:t>
            </a:r>
            <a:endParaRPr lang="en-US" sz="11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Q118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 the orchestrator code that manages tool execution — it detects MCP server failures and swaps in cached tool implementations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 the system prompt: 'If tools are unavailable, use your training knowledge instead'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 a separate 'failover' MCP server that activates when the primary is down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 the MCP server itself, which should implement internal caching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orchestrator is the appropriate layer for managing failover logic. It can detect MCP server connectivity issues (timeouts, connection refused) and transparently swap in cached/static tool implementations while the primary server recovers. This keeps the agent functional with degraded but usable tool access. Option A loses tool structure. Option C requires infrastructure coordination. Option D only helps with data caching, not server availability.</a:t>
            </a:r>
            <a:endParaRPr lang="en-US" sz="11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notices their agent makes a tool call, receives a result, then immediately makes the same tool call again with identical parameters. This pattern repeats 3-4 times before the agent proceeds. The agent isn't in an error state. What is the most likely cause and fix?</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Network latency is causing the agent to miss the first tool result — increase timeout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Claude's temperature is too high, causing non-deterministic behavior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agent loop implementation has a bug that doesn't properly append tool results to the conversation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tool result lacks clear success/failure indicators, causing the agent to be uncertain whether the operation completed — add explicit status fields to tool results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Q119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tool result lacks clear success/failure indicators, causing the agent to be uncertain whether the operation completed — add explicit status fields to tool results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Network latency is causing the agent to miss the first tool result — increase timeout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Claude's temperature is too high, causing non-deterministic behavior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agent loop implementation has a bug that doesn't properly append tool results to the conversation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tool results don't include clear success indicators, Claude may be uncertain whether the operation completed and retries to confirm. Adding explicit status fields (success: true, data: {...}) to tool results gives Claude clear confirmation that the operation completed, eliminating unnecessary retries. Option A would show errors. Option C would cause all tools to fail. Option D doesn't explain repeated identical calls.</a:t>
            </a:r>
            <a:endParaRPr lang="en-US" sz="11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Error Handling &amp; Reliability</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implements an MCP tool for image processing. The tool accepts an image URL and returns analysis results. During testing, they find that Claude sometimes passes a data URL (base64encoded image) instead of an HTTP URL. The tool only supports HTTP URLs. How should the tool handle this gracefully?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an error: 'Invalid URL format' without further guidance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Accept data URLs by decoding the base64 content within the tool implementation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a structured error with the constraint: {isError: true, message: 'Only HTTP/HTTPS URLs are supported. Data URLs (base64) cannot be processed. Please provide the image's HTTP URL.', isRetryable: true}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Silently ignore the data URL and return empty results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Error Handling &amp; Reliability  ·  Q120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Return a structured error with the constraint: {isError: true, message: 'Only HTTP/HTTPS URLs are supported. Data URLs (base64) cannot be processed. Please provide the image's HTTP URL.', isRetryable: true}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Return an error: 'Invalid URL format' without further guidance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Accept data URLs by decoding the base64 content within the tool implementation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Silently ignore the data URL and return empty results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Structured error responses with clear constraints help Claude self-correct. By returning the specific requirement (HTTP/HTTPS only), the reason (data URLs can't be processed), and marking it as retryable, Claude can adjust and provide a valid URL. Option A is too vague. Option B adds unnecessary complexity if there's a reason only HTTP is supported. Option D hides the failure.</a:t>
            </a:r>
            <a:endParaRPr lang="en-US" sz="11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15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Hooks, Guardrails &amp; Agent SDK</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customer support agent built with the Claude Agent SDK occasionally skips an identity verification step before processing refund requests, leading to unauthorized refunds in approximately 8% of interactions. The team has already added instructions to the system prompt emphasizing the importance of verification. What is the most effective way to ensure the verification step always occurs before refund processing?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 PreToolUse hook that blocks the process_refund tool until get_customer has returned a verified customer ID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more emphatic language to the system prompt requiring verification before any financial operation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separate verification subagent that runs independently before the main support agent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Configure tool_choice to force the get_customer tool on every interaction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Q121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a PreToolUse hook that blocks the process_refund tool until get_customer has returned a verified customer ID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more emphatic language to the system prompt requiring verification before any financial operation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Create a separate verification subagent that runs independently before the main support agent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Configure tool_choice to force the get_customer tool on every interaction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PreToolUse hook provides programmatic enforcement that deterministically blocks tool execution until prerequisites are met. This is the correct approach because prompt-based guidance (Option B) has a non-zero failure rate — the exam guide explicitly states that prompts alone are insufficient when deterministic compliance is required for operations with financial consequences. Option C adds unnecessary complexity without guaranteeing ordering. Option D would force get_customer on every turn, not just before refunds, breaking the natural conversation flow.</a:t>
            </a:r>
            <a:endParaRPr lang="en-US" sz="11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When designing hooks for a Claude Agent SDK application, a developer wants to enforce a compliance rule that prevents refund processing for amounts exceeding $500 without manager approval. Which hook configuration correctly implements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PostToolUse hook on process_refund that reverses transactions over $500</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SessionStart hook that sets a global $500 limit for all financial operations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system prompt instruction specifying the $500 threshold with examples of correct behavior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PreToolUse hook on process_refund with exit code 2 and a JSON output containing a deny decision when the amount exceeds $500</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Q122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 PreToolUse hook on process_refund with exit code 2 and a JSON output containing a deny decision when the amount exceeds $500</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 PostToolUse hook on process_refund that reverses transactions over $500</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 SessionStart hook that sets a global $500 limit for all financial operations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 system prompt instruction specifying the $500 threshold with examples of correct behavior</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PreToolUse hooks intercept tool execution before it happens. Exit code 2 blocks the operation, and the JSON output can include a permissionDecision of 'deny' with feedback explaining why. This provides deterministic enforcement. Option A (PostToolUse) would only catch the issue after the refund is already processed. Option C relies on probabilistic prompt compliance. Option D is too broad and doesn't handle per-transaction logic.</a:t>
            </a:r>
            <a:endParaRPr lang="en-U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customer support agent and needs to decide between using adaptive decomposition versus a fixed sequential pipeline for handling support tickets. Tickets range from simple password resets (70% of volume) to complex multi-system outage investigations (5% of volume). Which approach is most appropriate?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Fixed sequential pipeline — applies the same thorough process to every ticket for consistency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single adaptive agent with a mandatory initial classification step before any processing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Two separate agents: one fixed pipeline for simple tickets, one adaptive for complex tickets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Adaptive decomposition — generates subtasks dynamically based on what's discovered at each step</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configures hooks for a Claude Agent SDK application and wants to verify that any file modifications in the /production directory require explicit approval, while all other directories can be auto-approved. Which hook configuration achieves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PermissionRequest hook that returns 'deny' for all write operations system-wide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PostToolUse hook that reverts changes to /production after they are made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PreToolUse hook on Write and Edit tools with an 'if' filter matching /production paths, returning exit code 2 with a permissionDecision of 'ask'</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Adding a CLAUDE.md instruction that says 'always ask before modifying production files'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Q123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 PreToolUse hook on Write and Edit tools with an 'if' filter matching /production paths, returning exit code 2 with a permissionDecision of 'ask'</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 PermissionRequest hook that returns 'deny' for all write operations system-wide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 PostToolUse hook that reverts changes to /production after they are made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Adding a CLAUDE.md instruction that says 'always ask before modifying production files'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PreToolUse hooks with the 'if' field for argument filtering can match specific paths. For /production, the hook returns exit code 2 with permissionDecision 'ask' to require confirmation, while files outside /production pass through without the hook triggering. Option A blocks all writes everywhere. Option B catches changes after the fact. Option D relies on probabilistic prompt compliance for a safety-critical operation.</a:t>
            </a:r>
            <a:endParaRPr lang="en-US" sz="11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has a shared Claude Code project where they want to enforce that all test files follow specific mocking conventions, but these test files are spread across dozens of directories (components/__tests__/, api/__tests__/, lib/__tests__/, etc.). Using directory-level CLAUDE.md files would require dozens of duplicated files. What is the most efficient solution?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all testing conventions to the root CLAUDE.md so they're always available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rule in .claude/rules/ with paths: ['**/__tests__/**', '**/*.test.*'] in the YAML frontmatter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single test-conventions skill in .claude/skills/ that developers invoke before writing tests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pre-commit hook to validate test files against conventions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Q124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Create a rule in .claude/rules/ with paths: ['**/__tests__/**', '**/*.test.*'] in the YAML frontmatter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all testing conventions to the root CLAUDE.md so they're always available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Create a single test-conventions skill in .claude/skills/ that developers invoke before writing tests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a pre-commit hook to validate test files against conventions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.claude/rules/ files with YAML frontmatter glob patterns in the paths field (like **/__tests__/** and **/*.test.*) automatically load rules only when editing matching files. This works across all directories without duplication. Option A loads testing conventions even when writing application code. Option B requires manual invocation. Option D validates after the fact instead of guiding generation.</a:t>
            </a:r>
            <a:endParaRPr lang="en-US" sz="11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notices their agent sometimes overwrites files without checking existing content, leading to lost work. They want Claude Code to always read a file before modifying it, but only when the file already exists. What is the most appropriate solution?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plan mode for all file operations to show proposed changes before execution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PreToolUse hook on Write and Edit that checks if the file exists and blocks without a prior Read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'Always read files before editing them' to the root CLAUDE.md project instructions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--permission-mode acceptEdits to require manual approval for every file change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Q125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'Always read files before editing them' to the root CLAUDE.md project instructions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plan mode for all file operations to show proposed changes before execution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Create a PreToolUse hook on Write and Edit that checks if the file exists and blocks without a prior Read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Set --permission-mode acceptEdits to require manual approval for every file change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Adding instructions to CLAUDE.md is the appropriate approach for behavioral guidance that doesn't have safety-critical consequences (unlike financial operations that need hooks). Reading before editing is a best practice, not a strict compliance requirement, and CLAUDE.md instructions are reliably followed for this type of convention. Option B over-engineers a non-critical convention. Option C adds overhead to all operations. Option D requires constant manual intervention.</a:t>
            </a:r>
            <a:endParaRPr lang="en-US" sz="11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multi-agent financial compliance system must ensure that all customer interactions follow: (1) identity verification, (2) KYC check, and (3) risk assessment before any transaction. The team initially used prompt instructions but experienced a 3% compliance failure rate. They're now considering hooks but unsure which combination to use. Which hook strategy provides comprehensive enforcement?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PostToolUse hooks on all three prerequisite tools that set flags, combined with a PreToolUse hook on process_transaction that checks all flags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Three separate PreToolUse hooks, one for each prerequisite, each blocking process_transaction independently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single PreToolUse hook on process_transaction that checks if all three prerequisites have been completed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SessionStart hook that sets the compliance workflow as mandatory for the entire session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Q126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 single PreToolUse hook on process_transaction that checks if all three prerequisites have been completed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PostToolUse hooks on all three prerequisite tools that set flags, combined with a PreToolUse hook on process_transaction that checks all flags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Three separate PreToolUse hooks, one for each prerequisite, each blocking process_transaction independently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SessionStart hook that sets the compliance workflow as mandatory for the entire session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single PreToolUse hook on process_transaction that verifies all three prerequisites (identity verification, KYC, risk assessment) have been completed in the current session is the cleanest and most maintainable approach. It blocks the transaction tool until all prerequisites are satisfied. Option B creates unnecessary hook proliferation. Option C is more complex without additional benefit. Option D is too broad and doesn't enforce ordering.</a:t>
            </a:r>
            <a:endParaRPr lang="en-US" sz="11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an agentic system that needs to handle financial transactions. They implement hooks for compliance but also want Claude to provide a good customer experience by explaining why certain operations are blocked. Which hook type allows injecting explanatory feedback to the model when blocking an operation?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PreToolUse with exit code 2 and a JSON output containing the block reason that Claude uses to explain to the customer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PreToolUse with exit code 0 and a description in stdout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PostToolUse with a modified tool result that includes the block reason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Notification hook that sends the block reason directly to the customer</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Q127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PreToolUse with exit code 2 and a JSON output containing the block reason that Claude uses to explain to the customer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PreToolUse with exit code 0 and a description in stdout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PostToolUse with a modified tool result that includes the block reason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Notification hook that sends the block reason directly to the customer</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PreToolUse hooks with exit code 2 block the operation. The JSON output from the hook can include a reason/description that Claude receives and uses to craft a customer-friendly explanation. Exit code 0 proceeds without blocking (Option A). PostToolUse (Option C) fires after the tool executes. Notification hooks (Option D) don't interact with the conversation flow.</a:t>
            </a:r>
            <a:endParaRPr lang="en-US" sz="11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Adaptive decomposition — generates subtasks dynamically based on what's discovered at each step</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Fixed sequential pipeline — applies the same thorough process to every ticket for consistency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 single adaptive agent with a mandatory initial classification step before any processing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Two separate agents: one fixed pipeline for simple tickets, one adaptive for complex tickets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Adaptive decomposition is the better choice when task complexity varies significantly. It dynamically generates subtasks based on discoveries, allowing simple tickets to resolve quickly while complex ones trigger deeper investigation. Option A wastes resources on simple tickets. Option C adds operational complexity. Option D is close but unnecessarily constrains the system — adaptive agents can naturally adjust depth without a mandatory classification gate.</a:t>
            </a:r>
            <a:endParaRPr lang="en-US" sz="11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wants Claude Code to enforce specific import ordering in their TypeScript project. They want: (1) node builtins first, (2) external packages, (3) internal imports, (4) relative imports. Which approach reliably enforces this at the tool level?</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PreToolUse hook that inspects the edit content before applying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PostToolUse hook on Edit/Write that runs an import-sorting linter and rejects non-compliant edits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custom slash command that sorts imports after each edit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CLAUDE.md instructions describing the import order convention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Q128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PreToolUse hook that inspects the edit content before applying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 PostToolUse hook on Edit/Write that runs an import-sorting linter and rejects non-compliant edits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 custom slash command that sorts imports after each edit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CLAUDE.md instructions describing the import order convention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For format enforcement, .claude/rules/ files with import ordering rules combined with CLAUDE.md instructions is guidance, but a PreToolUse hook on Edit that inspects the proposed content provides deterministic enforcement before the edit is applied. This catches violations before they enter the codebase. PostToolUse (Option B) catches violations after the edit is already applied. Option A is only guidance. Option C requires manual invocation.</a:t>
            </a:r>
            <a:endParaRPr lang="en-US" sz="11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trying to debug why their hook script fails silently in Claude Code. The hook is supposed to block dangerous file deletions, but it never triggers. The hook configuration uses 'if' filter matching the Delete tool. After investigation, they discover the tool name in their hook config doesn't match Claude Code's actual tool name. What tool name does Claude Code use for file deletion?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Delete tool — Claude Code has a dedicated tool for removing files from the workspace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RemoveFile tool — a specialized tool that handles file deletion with confirmation prompts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FileSystem.delete method — part of Claude Code's filesystem API for file operations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Bash tool with an rm command — file deletion goes through the Bash tool, not a dedicated delete tool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Q129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Bash tool with an rm command — file deletion goes through the Bash tool, not a dedicated delete tool</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Delete tool — Claude Code has a dedicated tool for removing files from the workspace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RemoveFile tool — a specialized tool that handles file deletion with confirmation prompts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FileSystem.delete method — part of Claude Code's filesystem API for file operations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 Code routes file deletion through the Bash tool using system commands like rm. There is no dedicated Delete tool in Claude Code's tool set. To hook into file deletions, you need a PreToolUse hook on the Bash tool that inspects the command for rm/delete patterns. Options A, B, and D reference non-existent tool names in Claude Code.</a:t>
            </a:r>
            <a:endParaRPr lang="en-US" sz="110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wants their Claude Code workflow to automatically generate commit messages that follow their conventional commits format (type(scope): description). Which configuration approach enforces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Git hook (prepare-commit-msg) that invokes Claude Code to generate the message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custom slash command /commit that generates a conventional commit message and executes git commit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instructions in CLAUDE.md specifying the conventional commits format and examples of correct commit messages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PostToolUse hook on the Bash tool that intercepts git commit commands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Q130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instructions in CLAUDE.md specifying the conventional commits format and examples of correct commit messages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Git hook (prepare-commit-msg) that invokes Claude Code to generate the message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Create a custom slash command /commit that generates a conventional commit message and executes git commit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a PostToolUse hook on the Bash tool that intercepts git commit commands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CLAUDE.md is the primary configuration for behavioral guidance in Claude Code. Adding conventional commit format rules with examples directly in CLAUDE.md ensures Claude follows the convention whenever it generates commit messages, whether through direct prompts, slash commands, or automated workflows. Options A, C, and D are supplementary but CLAUDE.md is the foundational approach.</a:t>
            </a:r>
            <a:endParaRPr lang="en-US" sz="11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builds a customer service agent that handles refund requests. When a refund is approved, the agent calls the refund_payment tool. They want to add an approval workflow where refunds over $100 require manager approval. The current architecture uses direct tool calls. What is the recommended implementation?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system prompt instruction: 'For refunds over $100, ask the customer to contact a manager'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 PreToolUse hook on the refund_payment tool that checks the amount parameter and blocks execution if over $100, returning a message that manager approval is required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separate manager_approve tool that must be called before refund_payment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a $100 limit in the refund_payment tool's parameter validation schema</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Q131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a PreToolUse hook on the refund_payment tool that checks the amount parameter and blocks execution if over $100, returning a message that manager approval is required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system prompt instruction: 'For refunds over $100, ask the customer to contact a manager'</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Create a separate manager_approve tool that must be called before refund_payment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Set a $100 limit in the refund_payment tool's parameter validation schema</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PreToolUse hooks provide deterministic enforcement of business rules. The hook inspects the refund amount before the tool executes and blocks amounts over $100, returning a message that the agent uses to inform the customer about the approval requirement. Option A relies on prompt compliance. Option C adds complexity to the agent's decision-making. Option D doesn't implement the approval workflow.</a:t>
            </a:r>
            <a:endParaRPr lang="en-US" sz="11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an agent for automated code deployment. The deployment involves 8 steps, and step 5 (database migration) is irreversible. They want Claude Code to pause and get human approval before step 5. What mechanism enables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PreToolUse hook that detects migration-related Bash commands and exits with code 1 (ask user for confirmation before proceeding)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CLAUDE.md instructions: 'Always ask for confirmation before database migrations'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Plan mode that requires approval for each individual step</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custom slash command that pauses execution with a confirmation prompt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Q132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 PreToolUse hook that detects migration-related Bash commands and exits with code 1 (ask user for confirmation before proceeding)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CLAUDE.md instructions: 'Always ask for confirmation before database migrations'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Plan mode that requires approval for each individual step</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custom slash command that pauses execution with a confirmation prompt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PreToolUse hooks with exit code 1 pause execution and request user confirmation before proceeding. By filtering for migration-related commands (e.g., database migration CLI commands), the hook creates a human-in-the-loop checkpoint at exactly the right moment. Option A is guidance, not enforcement. Option C adds overhead for all steps. Option D requires manual invocation.</a:t>
            </a:r>
            <a:endParaRPr lang="en-US" sz="11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multi-agent system's web search subagent encounters a timeout when querying an external API. The coordinator receives a generic 'Operation failed' status and terminates the entire research workflow. What changes should be made to the error handling?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coordinator should catch all errors and proceed without the web search results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subagent should automatically retry three times before reporting failure to the coordinator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subagent should return structured error context including failure type, attempted query, partial results, and alternative approaches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system should fall back to a cached version of search results from previous queries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name="Slide 29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wants to implement a 'dry run' mode for their agent where all tool calls are simulated without executing. This is useful for testing agent behavior and estimating costs. Which implementation approach is most effective?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'this is a dry run, don't actually execute anything' to the system prompt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Replace all tool implementations with mock versions that return realistic simulated responses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PreToolUse hooks that intercept all tool calls, log them, and return simulated results without executing the actual tools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effort='low' to minimize the impact of tool calls during testing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name="Slide 29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Q133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PreToolUse hooks that intercept all tool calls, log them, and return simulated results without executing the actual tools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'this is a dry run, don't actually execute anything' to the system prompt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Replace all tool implementations with mock versions that return realistic simulated responses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Set effort='low' to minimize the impact of tool calls during testing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PreToolUse hooks provide a clean interception layer for dry-run mode. They can log each tool call (for analysis and cost estimation), return simulated results (keeping the agent's behavior realistic), and avoid any side effects from actual execution. This works without modifying tool implementations (Option B) or relying on prompt compliance (Option A). Option D doesn't prevent execution.</a:t>
            </a:r>
            <a:endParaRPr lang="en-US" sz="1100" dirty="0"/>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name="Slide 29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platform engineer is designing an agent that interacts with a third-party API. The API has rate limits of 100 requests per minute. The agent makes rapid tool calls that can exceed this limit. Where should rate limiting be implemented?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system prompt: 'Wait at least 600ms between API calls'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a PreToolUse hook that adds a delay between tool invocations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MCP server implementation, using a token bucket algorithm that queues requests exceeding the rate limit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Claude's API parameters by setting a request_delay field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name="Slide 29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Q134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 the MCP server implementation, using a token bucket algorithm that queues requests exceeding the rate limit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 the system prompt: 'Wait at least 600ms between API calls'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 a PreToolUse hook that adds a delay between tool invocations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 Claude's API parameters by setting a request_delay field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Rate limiting is best implemented in the MCP server where it's transparent to the agent. A token bucket algorithm queues excess requests until capacity is available, preventing rate limit errors while allowing burst handling. Option A relies on prompt compliance and isn't precise. Option C adds delays to all tool calls, not just rate-limited ones. Option D doesn't exist.</a:t>
            </a:r>
            <a:endParaRPr lang="en-US" sz="1100"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name="Slide 29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Hooks, Guardrails &amp; Agent SDK</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solutions engineer is troubleshooting an agent that uses the Agent SDK. The agent should use the 'search' tool before answering questions, but it frequently answers from training knowledge without searching. The tool is properly defined and the system prompt says to 'use the search tool to find answers.' What is the most effective fix?</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tool_choice: {'type': 'tool', 'name': 'search'} for the first turn to force the initial search, then switch to 'auto' for subsequent turns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Rewrite the system prompt to be more emphatic: 'ALWAYS use the search tool'</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tool_choice: 'any' to force tool use on every turn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PreToolUse hook that blocks non-search responses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name="Slide 29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Hooks, Guardrails &amp; Agent SDK  ·  Q135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Set tool_choice: {'type': 'tool', 'name': 'search'} for the first turn to force the initial search, then switch to 'auto' for subsequent turns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Rewrite the system prompt to be more emphatic: 'ALWAYS use the search tool'</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Set tool_choice: 'any' to force tool use on every turn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 a PreToolUse hook that blocks non-search responses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Forcing the specific search tool on the first turn ensures the agent always searches before answering. Switching to 'auto' for subsequent turns allows natural follow-up behavior (the agent can answer from search results or do additional searches). This is more targeted than forcing any tool on every turn (Option A) and more reliable than prompt emphasis (Option B). Option D operates at the wrong level.</a:t>
            </a:r>
            <a:endParaRPr lang="en-US" sz="1100"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name="Slide 296">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18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MCP (Model Context Protocol)</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name="Slide 29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needs to share MCP server configurations across all developers while allowing individual developers to also use personal experimental MCP servers. Where should each configuration be placed?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Team config in CLAUDE.md; personal config in ~/.claude/CLAUDE.md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Team config in .mcp.json at project root; personal config in ~/.claude.json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Team config in .claude/settings.json; personal config in env variables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Both configs in .mcp.json with conditional loading based on the developer's username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name="Slide 29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Q136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Team config in .mcp.json at project root; personal config in ~/.claude.json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Team config in CLAUDE.md; personal config in ~/.claude/CLAUDE.md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Team config in .claude/settings.json; personal config in env variables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Both configs in .mcp.json with conditional loading based on the developer's username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Project-level MCP configuration goes in .mcp.json (version controlled, shared with the team), while user-level personal configurations go in ~/.claude.json. This separation ensures team tooling is consistent while allowing individual experimentation. Option B uses CLAUDE.md which is for instructions, not MCP server configs. Option C and D use non-standard configuration paths.</a:t>
            </a:r>
            <a:endParaRPr lang="en-US" sz="1100"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name="Slide 29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needs to configure an MCP server that requires API tokens for authentication. The tokens should be kept out of version control but available to all team members. How should this be configured in .mcp.json?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Hardcode the API tokens directly in .mcp.json since it's a configuration file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environment variable expansion syntax like ${API_TOKEN} in .mcp.json, with each developer setting the variable locally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tokens in a separate .mcp-secrets.json file that's gitignored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Configure tokens at the user level in ~/.claude.json and reference them from .mcp.json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82880"/>
            <a:ext cx="8229600" cy="54864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Exam Strategy — 8 Rules to Score 85%+</a:t>
            </a:r>
            <a:endParaRPr lang="en-US" sz="2200" dirty="0"/>
          </a:p>
        </p:txBody>
      </p:sp>
      <p:sp>
        <p:nvSpPr>
          <p:cNvPr id="6" name="Shape 4"/>
          <p:cNvSpPr/>
          <p:nvPr/>
        </p:nvSpPr>
        <p:spPr>
          <a:xfrm>
            <a:off x="457200" y="914400"/>
            <a:ext cx="502920" cy="502920"/>
          </a:xfrm>
          <a:prstGeom prst="roundRect">
            <a:avLst>
              <a:gd name="adj" fmla="val 14545"/>
            </a:avLst>
          </a:prstGeom>
          <a:solidFill>
            <a:srgbClr val="58A6FF"/>
          </a:solidFill>
          <a:ln/>
        </p:spPr>
      </p:sp>
      <p:sp>
        <p:nvSpPr>
          <p:cNvPr id="7" name="Text 5"/>
          <p:cNvSpPr/>
          <p:nvPr/>
        </p:nvSpPr>
        <p:spPr>
          <a:xfrm>
            <a:off x="457200" y="914400"/>
            <a:ext cx="502920" cy="502920"/>
          </a:xfrm>
          <a:prstGeom prst="rect">
            <a:avLst/>
          </a:prstGeom>
          <a:noFill/>
          <a:ln/>
        </p:spPr>
        <p:txBody>
          <a:bodyPr wrap="square" lIns="0" tIns="0" rIns="0" bIns="0" rtlCol="0" anchor="ctr"/>
          <a:lstStyle/>
          <a:p>
            <a:pPr algn="ctr" indent="0" marL="0">
              <a:buNone/>
            </a:pPr>
            <a:r>
              <a:rPr lang="en-US" sz="1400" b="1" dirty="0">
                <a:solidFill>
                  <a:srgbClr val="0D1117"/>
                </a:solidFill>
                <a:latin typeface="Arial" pitchFamily="34" charset="0"/>
                <a:ea typeface="Arial" pitchFamily="34" charset="-122"/>
                <a:cs typeface="Arial" pitchFamily="34" charset="-120"/>
              </a:rPr>
              <a:t>01</a:t>
            </a:r>
            <a:endParaRPr lang="en-US" sz="1400" dirty="0"/>
          </a:p>
        </p:txBody>
      </p:sp>
      <p:sp>
        <p:nvSpPr>
          <p:cNvPr id="8" name="Text 6"/>
          <p:cNvSpPr/>
          <p:nvPr/>
        </p:nvSpPr>
        <p:spPr>
          <a:xfrm>
            <a:off x="1051560" y="868680"/>
            <a:ext cx="3474720" cy="320040"/>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Root Cause Thinking</a:t>
            </a:r>
            <a:endParaRPr lang="en-US" sz="1200" dirty="0"/>
          </a:p>
        </p:txBody>
      </p:sp>
      <p:sp>
        <p:nvSpPr>
          <p:cNvPr id="9" name="Text 7"/>
          <p:cNvSpPr/>
          <p:nvPr/>
        </p:nvSpPr>
        <p:spPr>
          <a:xfrm>
            <a:off x="1051560" y="1188720"/>
            <a:ext cx="3474720" cy="457200"/>
          </a:xfrm>
          <a:prstGeom prst="rect">
            <a:avLst/>
          </a:prstGeom>
          <a:noFill/>
          <a:ln/>
        </p:spPr>
        <p:txBody>
          <a:bodyPr wrap="square" lIns="0" tIns="0" rIns="0" bIns="0" rtlCol="0" anchor="t"/>
          <a:lstStyle/>
          <a:p>
            <a:pPr indent="0" marL="0">
              <a:lnSpc>
                <a:spcPct val="120000"/>
              </a:lnSpc>
              <a:buNone/>
            </a:pPr>
            <a:r>
              <a:rPr lang="en-US" sz="950" dirty="0">
                <a:solidFill>
                  <a:srgbClr val="8B949E"/>
                </a:solidFill>
                <a:latin typeface="Arial" pitchFamily="34" charset="0"/>
                <a:ea typeface="Arial" pitchFamily="34" charset="-122"/>
                <a:cs typeface="Arial" pitchFamily="34" charset="-120"/>
              </a:rPr>
              <a:t>Most questions test WHY something fails, not WHAT to do. Look for the deepest cause.</a:t>
            </a:r>
            <a:endParaRPr lang="en-US" sz="950" dirty="0"/>
          </a:p>
        </p:txBody>
      </p:sp>
      <p:sp>
        <p:nvSpPr>
          <p:cNvPr id="10" name="Shape 8"/>
          <p:cNvSpPr/>
          <p:nvPr/>
        </p:nvSpPr>
        <p:spPr>
          <a:xfrm>
            <a:off x="457200" y="1920240"/>
            <a:ext cx="502920" cy="502920"/>
          </a:xfrm>
          <a:prstGeom prst="roundRect">
            <a:avLst>
              <a:gd name="adj" fmla="val 14545"/>
            </a:avLst>
          </a:prstGeom>
          <a:solidFill>
            <a:srgbClr val="58A6FF"/>
          </a:solidFill>
          <a:ln/>
        </p:spPr>
      </p:sp>
      <p:sp>
        <p:nvSpPr>
          <p:cNvPr id="11" name="Text 9"/>
          <p:cNvSpPr/>
          <p:nvPr/>
        </p:nvSpPr>
        <p:spPr>
          <a:xfrm>
            <a:off x="457200" y="1920240"/>
            <a:ext cx="502920" cy="502920"/>
          </a:xfrm>
          <a:prstGeom prst="rect">
            <a:avLst/>
          </a:prstGeom>
          <a:noFill/>
          <a:ln/>
        </p:spPr>
        <p:txBody>
          <a:bodyPr wrap="square" lIns="0" tIns="0" rIns="0" bIns="0" rtlCol="0" anchor="ctr"/>
          <a:lstStyle/>
          <a:p>
            <a:pPr algn="ctr" indent="0" marL="0">
              <a:buNone/>
            </a:pPr>
            <a:r>
              <a:rPr lang="en-US" sz="1400" b="1" dirty="0">
                <a:solidFill>
                  <a:srgbClr val="0D1117"/>
                </a:solidFill>
                <a:latin typeface="Arial" pitchFamily="34" charset="0"/>
                <a:ea typeface="Arial" pitchFamily="34" charset="-122"/>
                <a:cs typeface="Arial" pitchFamily="34" charset="-120"/>
              </a:rPr>
              <a:t>02</a:t>
            </a:r>
            <a:endParaRPr lang="en-US" sz="1400" dirty="0"/>
          </a:p>
        </p:txBody>
      </p:sp>
      <p:sp>
        <p:nvSpPr>
          <p:cNvPr id="12" name="Text 10"/>
          <p:cNvSpPr/>
          <p:nvPr/>
        </p:nvSpPr>
        <p:spPr>
          <a:xfrm>
            <a:off x="1051560" y="1874520"/>
            <a:ext cx="3474720" cy="320040"/>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Hooks &gt; Prompts</a:t>
            </a:r>
            <a:endParaRPr lang="en-US" sz="1200" dirty="0"/>
          </a:p>
        </p:txBody>
      </p:sp>
      <p:sp>
        <p:nvSpPr>
          <p:cNvPr id="13" name="Text 11"/>
          <p:cNvSpPr/>
          <p:nvPr/>
        </p:nvSpPr>
        <p:spPr>
          <a:xfrm>
            <a:off x="1051560" y="2194560"/>
            <a:ext cx="3474720" cy="457200"/>
          </a:xfrm>
          <a:prstGeom prst="rect">
            <a:avLst/>
          </a:prstGeom>
          <a:noFill/>
          <a:ln/>
        </p:spPr>
        <p:txBody>
          <a:bodyPr wrap="square" lIns="0" tIns="0" rIns="0" bIns="0" rtlCol="0" anchor="t"/>
          <a:lstStyle/>
          <a:p>
            <a:pPr indent="0" marL="0">
              <a:lnSpc>
                <a:spcPct val="120000"/>
              </a:lnSpc>
              <a:buNone/>
            </a:pPr>
            <a:r>
              <a:rPr lang="en-US" sz="950" dirty="0">
                <a:solidFill>
                  <a:srgbClr val="8B949E"/>
                </a:solidFill>
                <a:latin typeface="Arial" pitchFamily="34" charset="0"/>
                <a:ea typeface="Arial" pitchFamily="34" charset="-122"/>
                <a:cs typeface="Arial" pitchFamily="34" charset="-120"/>
              </a:rPr>
              <a:t>Hooks = 100% deterministic. Prompts = ~95%. For compliance/financial, ALWAYS hooks.</a:t>
            </a:r>
            <a:endParaRPr lang="en-US" sz="950" dirty="0"/>
          </a:p>
        </p:txBody>
      </p:sp>
      <p:sp>
        <p:nvSpPr>
          <p:cNvPr id="14" name="Shape 12"/>
          <p:cNvSpPr/>
          <p:nvPr/>
        </p:nvSpPr>
        <p:spPr>
          <a:xfrm>
            <a:off x="457200" y="2926080"/>
            <a:ext cx="502920" cy="502920"/>
          </a:xfrm>
          <a:prstGeom prst="roundRect">
            <a:avLst>
              <a:gd name="adj" fmla="val 14545"/>
            </a:avLst>
          </a:prstGeom>
          <a:solidFill>
            <a:srgbClr val="58A6FF"/>
          </a:solidFill>
          <a:ln/>
        </p:spPr>
      </p:sp>
      <p:sp>
        <p:nvSpPr>
          <p:cNvPr id="15" name="Text 13"/>
          <p:cNvSpPr/>
          <p:nvPr/>
        </p:nvSpPr>
        <p:spPr>
          <a:xfrm>
            <a:off x="457200" y="2926080"/>
            <a:ext cx="502920" cy="502920"/>
          </a:xfrm>
          <a:prstGeom prst="rect">
            <a:avLst/>
          </a:prstGeom>
          <a:noFill/>
          <a:ln/>
        </p:spPr>
        <p:txBody>
          <a:bodyPr wrap="square" lIns="0" tIns="0" rIns="0" bIns="0" rtlCol="0" anchor="ctr"/>
          <a:lstStyle/>
          <a:p>
            <a:pPr algn="ctr" indent="0" marL="0">
              <a:buNone/>
            </a:pPr>
            <a:r>
              <a:rPr lang="en-US" sz="1400" b="1" dirty="0">
                <a:solidFill>
                  <a:srgbClr val="0D1117"/>
                </a:solidFill>
                <a:latin typeface="Arial" pitchFamily="34" charset="0"/>
                <a:ea typeface="Arial" pitchFamily="34" charset="-122"/>
                <a:cs typeface="Arial" pitchFamily="34" charset="-120"/>
              </a:rPr>
              <a:t>03</a:t>
            </a:r>
            <a:endParaRPr lang="en-US" sz="1400" dirty="0"/>
          </a:p>
        </p:txBody>
      </p:sp>
      <p:sp>
        <p:nvSpPr>
          <p:cNvPr id="16" name="Text 14"/>
          <p:cNvSpPr/>
          <p:nvPr/>
        </p:nvSpPr>
        <p:spPr>
          <a:xfrm>
            <a:off x="1051560" y="2880360"/>
            <a:ext cx="3474720" cy="320040"/>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Isolated Subagent Contexts</a:t>
            </a:r>
            <a:endParaRPr lang="en-US" sz="1200" dirty="0"/>
          </a:p>
        </p:txBody>
      </p:sp>
      <p:sp>
        <p:nvSpPr>
          <p:cNvPr id="17" name="Text 15"/>
          <p:cNvSpPr/>
          <p:nvPr/>
        </p:nvSpPr>
        <p:spPr>
          <a:xfrm>
            <a:off x="1051560" y="3200400"/>
            <a:ext cx="3474720" cy="457200"/>
          </a:xfrm>
          <a:prstGeom prst="rect">
            <a:avLst/>
          </a:prstGeom>
          <a:noFill/>
          <a:ln/>
        </p:spPr>
        <p:txBody>
          <a:bodyPr wrap="square" lIns="0" tIns="0" rIns="0" bIns="0" rtlCol="0" anchor="t"/>
          <a:lstStyle/>
          <a:p>
            <a:pPr indent="0" marL="0">
              <a:lnSpc>
                <a:spcPct val="120000"/>
              </a:lnSpc>
              <a:buNone/>
            </a:pPr>
            <a:r>
              <a:rPr lang="en-US" sz="950" dirty="0">
                <a:solidFill>
                  <a:srgbClr val="8B949E"/>
                </a:solidFill>
                <a:latin typeface="Arial" pitchFamily="34" charset="0"/>
                <a:ea typeface="Arial" pitchFamily="34" charset="-122"/>
                <a:cs typeface="Arial" pitchFamily="34" charset="-120"/>
              </a:rPr>
              <a:t>Subagents do NOT inherit coordinator context. Coordinator must pass everything explicitly.</a:t>
            </a:r>
            <a:endParaRPr lang="en-US" sz="950" dirty="0"/>
          </a:p>
        </p:txBody>
      </p:sp>
      <p:sp>
        <p:nvSpPr>
          <p:cNvPr id="18" name="Shape 16"/>
          <p:cNvSpPr/>
          <p:nvPr/>
        </p:nvSpPr>
        <p:spPr>
          <a:xfrm>
            <a:off x="457200" y="3931920"/>
            <a:ext cx="502920" cy="502920"/>
          </a:xfrm>
          <a:prstGeom prst="roundRect">
            <a:avLst>
              <a:gd name="adj" fmla="val 14545"/>
            </a:avLst>
          </a:prstGeom>
          <a:solidFill>
            <a:srgbClr val="58A6FF"/>
          </a:solidFill>
          <a:ln/>
        </p:spPr>
      </p:sp>
      <p:sp>
        <p:nvSpPr>
          <p:cNvPr id="19" name="Text 17"/>
          <p:cNvSpPr/>
          <p:nvPr/>
        </p:nvSpPr>
        <p:spPr>
          <a:xfrm>
            <a:off x="457200" y="3931920"/>
            <a:ext cx="502920" cy="502920"/>
          </a:xfrm>
          <a:prstGeom prst="rect">
            <a:avLst/>
          </a:prstGeom>
          <a:noFill/>
          <a:ln/>
        </p:spPr>
        <p:txBody>
          <a:bodyPr wrap="square" lIns="0" tIns="0" rIns="0" bIns="0" rtlCol="0" anchor="ctr"/>
          <a:lstStyle/>
          <a:p>
            <a:pPr algn="ctr" indent="0" marL="0">
              <a:buNone/>
            </a:pPr>
            <a:r>
              <a:rPr lang="en-US" sz="1400" b="1" dirty="0">
                <a:solidFill>
                  <a:srgbClr val="0D1117"/>
                </a:solidFill>
                <a:latin typeface="Arial" pitchFamily="34" charset="0"/>
                <a:ea typeface="Arial" pitchFamily="34" charset="-122"/>
                <a:cs typeface="Arial" pitchFamily="34" charset="-120"/>
              </a:rPr>
              <a:t>04</a:t>
            </a:r>
            <a:endParaRPr lang="en-US" sz="1400" dirty="0"/>
          </a:p>
        </p:txBody>
      </p:sp>
      <p:sp>
        <p:nvSpPr>
          <p:cNvPr id="20" name="Text 18"/>
          <p:cNvSpPr/>
          <p:nvPr/>
        </p:nvSpPr>
        <p:spPr>
          <a:xfrm>
            <a:off x="1051560" y="3886200"/>
            <a:ext cx="3474720" cy="320040"/>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Decomposition = Coordinator</a:t>
            </a:r>
            <a:endParaRPr lang="en-US" sz="1200" dirty="0"/>
          </a:p>
        </p:txBody>
      </p:sp>
      <p:sp>
        <p:nvSpPr>
          <p:cNvPr id="21" name="Text 19"/>
          <p:cNvSpPr/>
          <p:nvPr/>
        </p:nvSpPr>
        <p:spPr>
          <a:xfrm>
            <a:off x="1051560" y="4206240"/>
            <a:ext cx="3474720" cy="457200"/>
          </a:xfrm>
          <a:prstGeom prst="rect">
            <a:avLst/>
          </a:prstGeom>
          <a:noFill/>
          <a:ln/>
        </p:spPr>
        <p:txBody>
          <a:bodyPr wrap="square" lIns="0" tIns="0" rIns="0" bIns="0" rtlCol="0" anchor="t"/>
          <a:lstStyle/>
          <a:p>
            <a:pPr indent="0" marL="0">
              <a:lnSpc>
                <a:spcPct val="120000"/>
              </a:lnSpc>
              <a:buNone/>
            </a:pPr>
            <a:r>
              <a:rPr lang="en-US" sz="950" dirty="0">
                <a:solidFill>
                  <a:srgbClr val="8B949E"/>
                </a:solidFill>
                <a:latin typeface="Arial" pitchFamily="34" charset="0"/>
                <a:ea typeface="Arial" pitchFamily="34" charset="-122"/>
                <a:cs typeface="Arial" pitchFamily="34" charset="-120"/>
              </a:rPr>
              <a:t>If subagents work correctly but output has gaps → coordinator's task decomposition is wrong.</a:t>
            </a:r>
            <a:endParaRPr lang="en-US" sz="950" dirty="0"/>
          </a:p>
        </p:txBody>
      </p:sp>
      <p:sp>
        <p:nvSpPr>
          <p:cNvPr id="22" name="Shape 20"/>
          <p:cNvSpPr/>
          <p:nvPr/>
        </p:nvSpPr>
        <p:spPr>
          <a:xfrm>
            <a:off x="4754880" y="914400"/>
            <a:ext cx="502920" cy="502920"/>
          </a:xfrm>
          <a:prstGeom prst="roundRect">
            <a:avLst>
              <a:gd name="adj" fmla="val 14545"/>
            </a:avLst>
          </a:prstGeom>
          <a:solidFill>
            <a:srgbClr val="58A6FF"/>
          </a:solidFill>
          <a:ln/>
        </p:spPr>
      </p:sp>
      <p:sp>
        <p:nvSpPr>
          <p:cNvPr id="23" name="Text 21"/>
          <p:cNvSpPr/>
          <p:nvPr/>
        </p:nvSpPr>
        <p:spPr>
          <a:xfrm>
            <a:off x="4754880" y="914400"/>
            <a:ext cx="502920" cy="502920"/>
          </a:xfrm>
          <a:prstGeom prst="rect">
            <a:avLst/>
          </a:prstGeom>
          <a:noFill/>
          <a:ln/>
        </p:spPr>
        <p:txBody>
          <a:bodyPr wrap="square" lIns="0" tIns="0" rIns="0" bIns="0" rtlCol="0" anchor="ctr"/>
          <a:lstStyle/>
          <a:p>
            <a:pPr algn="ctr" indent="0" marL="0">
              <a:buNone/>
            </a:pPr>
            <a:r>
              <a:rPr lang="en-US" sz="1400" b="1" dirty="0">
                <a:solidFill>
                  <a:srgbClr val="0D1117"/>
                </a:solidFill>
                <a:latin typeface="Arial" pitchFamily="34" charset="0"/>
                <a:ea typeface="Arial" pitchFamily="34" charset="-122"/>
                <a:cs typeface="Arial" pitchFamily="34" charset="-120"/>
              </a:rPr>
              <a:t>05</a:t>
            </a:r>
            <a:endParaRPr lang="en-US" sz="1400" dirty="0"/>
          </a:p>
        </p:txBody>
      </p:sp>
      <p:sp>
        <p:nvSpPr>
          <p:cNvPr id="24" name="Text 22"/>
          <p:cNvSpPr/>
          <p:nvPr/>
        </p:nvSpPr>
        <p:spPr>
          <a:xfrm>
            <a:off x="5349240" y="868680"/>
            <a:ext cx="3474720" cy="320040"/>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Fresh &gt; Resume</a:t>
            </a:r>
            <a:endParaRPr lang="en-US" sz="1200" dirty="0"/>
          </a:p>
        </p:txBody>
      </p:sp>
      <p:sp>
        <p:nvSpPr>
          <p:cNvPr id="25" name="Text 23"/>
          <p:cNvSpPr/>
          <p:nvPr/>
        </p:nvSpPr>
        <p:spPr>
          <a:xfrm>
            <a:off x="5349240" y="1188720"/>
            <a:ext cx="3474720" cy="457200"/>
          </a:xfrm>
          <a:prstGeom prst="rect">
            <a:avLst/>
          </a:prstGeom>
          <a:noFill/>
          <a:ln/>
        </p:spPr>
        <p:txBody>
          <a:bodyPr wrap="square" lIns="0" tIns="0" rIns="0" bIns="0" rtlCol="0" anchor="t"/>
          <a:lstStyle/>
          <a:p>
            <a:pPr indent="0" marL="0">
              <a:lnSpc>
                <a:spcPct val="120000"/>
              </a:lnSpc>
              <a:buNone/>
            </a:pPr>
            <a:r>
              <a:rPr lang="en-US" sz="950" dirty="0">
                <a:solidFill>
                  <a:srgbClr val="8B949E"/>
                </a:solidFill>
                <a:latin typeface="Arial" pitchFamily="34" charset="0"/>
                <a:ea typeface="Arial" pitchFamily="34" charset="-122"/>
                <a:cs typeface="Arial" pitchFamily="34" charset="-120"/>
              </a:rPr>
              <a:t>When code changes outside session, start fresh with summary. Don't resume stale context.</a:t>
            </a:r>
            <a:endParaRPr lang="en-US" sz="950" dirty="0"/>
          </a:p>
        </p:txBody>
      </p:sp>
      <p:sp>
        <p:nvSpPr>
          <p:cNvPr id="26" name="Shape 24"/>
          <p:cNvSpPr/>
          <p:nvPr/>
        </p:nvSpPr>
        <p:spPr>
          <a:xfrm>
            <a:off x="4754880" y="1920240"/>
            <a:ext cx="502920" cy="502920"/>
          </a:xfrm>
          <a:prstGeom prst="roundRect">
            <a:avLst>
              <a:gd name="adj" fmla="val 14545"/>
            </a:avLst>
          </a:prstGeom>
          <a:solidFill>
            <a:srgbClr val="58A6FF"/>
          </a:solidFill>
          <a:ln/>
        </p:spPr>
      </p:sp>
      <p:sp>
        <p:nvSpPr>
          <p:cNvPr id="27" name="Text 25"/>
          <p:cNvSpPr/>
          <p:nvPr/>
        </p:nvSpPr>
        <p:spPr>
          <a:xfrm>
            <a:off x="4754880" y="1920240"/>
            <a:ext cx="502920" cy="502920"/>
          </a:xfrm>
          <a:prstGeom prst="rect">
            <a:avLst/>
          </a:prstGeom>
          <a:noFill/>
          <a:ln/>
        </p:spPr>
        <p:txBody>
          <a:bodyPr wrap="square" lIns="0" tIns="0" rIns="0" bIns="0" rtlCol="0" anchor="ctr"/>
          <a:lstStyle/>
          <a:p>
            <a:pPr algn="ctr" indent="0" marL="0">
              <a:buNone/>
            </a:pPr>
            <a:r>
              <a:rPr lang="en-US" sz="1400" b="1" dirty="0">
                <a:solidFill>
                  <a:srgbClr val="0D1117"/>
                </a:solidFill>
                <a:latin typeface="Arial" pitchFamily="34" charset="0"/>
                <a:ea typeface="Arial" pitchFamily="34" charset="-122"/>
                <a:cs typeface="Arial" pitchFamily="34" charset="-120"/>
              </a:rPr>
              <a:t>06</a:t>
            </a:r>
            <a:endParaRPr lang="en-US" sz="1400" dirty="0"/>
          </a:p>
        </p:txBody>
      </p:sp>
      <p:sp>
        <p:nvSpPr>
          <p:cNvPr id="28" name="Text 26"/>
          <p:cNvSpPr/>
          <p:nvPr/>
        </p:nvSpPr>
        <p:spPr>
          <a:xfrm>
            <a:off x="5349240" y="1874520"/>
            <a:ext cx="3474720" cy="320040"/>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budget_tokens = Maximum</a:t>
            </a:r>
            <a:endParaRPr lang="en-US" sz="1200" dirty="0"/>
          </a:p>
        </p:txBody>
      </p:sp>
      <p:sp>
        <p:nvSpPr>
          <p:cNvPr id="29" name="Text 27"/>
          <p:cNvSpPr/>
          <p:nvPr/>
        </p:nvSpPr>
        <p:spPr>
          <a:xfrm>
            <a:off x="5349240" y="2194560"/>
            <a:ext cx="3474720" cy="457200"/>
          </a:xfrm>
          <a:prstGeom prst="rect">
            <a:avLst/>
          </a:prstGeom>
          <a:noFill/>
          <a:ln/>
        </p:spPr>
        <p:txBody>
          <a:bodyPr wrap="square" lIns="0" tIns="0" rIns="0" bIns="0" rtlCol="0" anchor="t"/>
          <a:lstStyle/>
          <a:p>
            <a:pPr indent="0" marL="0">
              <a:lnSpc>
                <a:spcPct val="120000"/>
              </a:lnSpc>
              <a:buNone/>
            </a:pPr>
            <a:r>
              <a:rPr lang="en-US" sz="950" dirty="0">
                <a:solidFill>
                  <a:srgbClr val="8B949E"/>
                </a:solidFill>
                <a:latin typeface="Arial" pitchFamily="34" charset="0"/>
                <a:ea typeface="Arial" pitchFamily="34" charset="-122"/>
                <a:cs typeface="Arial" pitchFamily="34" charset="-120"/>
              </a:rPr>
              <a:t>Extended thinking budget is a ceiling, not guaranteed. Min 1024. Temp must be 1.0.</a:t>
            </a:r>
            <a:endParaRPr lang="en-US" sz="950" dirty="0"/>
          </a:p>
        </p:txBody>
      </p:sp>
      <p:sp>
        <p:nvSpPr>
          <p:cNvPr id="30" name="Shape 28"/>
          <p:cNvSpPr/>
          <p:nvPr/>
        </p:nvSpPr>
        <p:spPr>
          <a:xfrm>
            <a:off x="4754880" y="2926080"/>
            <a:ext cx="502920" cy="502920"/>
          </a:xfrm>
          <a:prstGeom prst="roundRect">
            <a:avLst>
              <a:gd name="adj" fmla="val 14545"/>
            </a:avLst>
          </a:prstGeom>
          <a:solidFill>
            <a:srgbClr val="58A6FF"/>
          </a:solidFill>
          <a:ln/>
        </p:spPr>
      </p:sp>
      <p:sp>
        <p:nvSpPr>
          <p:cNvPr id="31" name="Text 29"/>
          <p:cNvSpPr/>
          <p:nvPr/>
        </p:nvSpPr>
        <p:spPr>
          <a:xfrm>
            <a:off x="4754880" y="2926080"/>
            <a:ext cx="502920" cy="502920"/>
          </a:xfrm>
          <a:prstGeom prst="rect">
            <a:avLst/>
          </a:prstGeom>
          <a:noFill/>
          <a:ln/>
        </p:spPr>
        <p:txBody>
          <a:bodyPr wrap="square" lIns="0" tIns="0" rIns="0" bIns="0" rtlCol="0" anchor="ctr"/>
          <a:lstStyle/>
          <a:p>
            <a:pPr algn="ctr" indent="0" marL="0">
              <a:buNone/>
            </a:pPr>
            <a:r>
              <a:rPr lang="en-US" sz="1400" b="1" dirty="0">
                <a:solidFill>
                  <a:srgbClr val="0D1117"/>
                </a:solidFill>
                <a:latin typeface="Arial" pitchFamily="34" charset="0"/>
                <a:ea typeface="Arial" pitchFamily="34" charset="-122"/>
                <a:cs typeface="Arial" pitchFamily="34" charset="-120"/>
              </a:rPr>
              <a:t>07</a:t>
            </a:r>
            <a:endParaRPr lang="en-US" sz="1400" dirty="0"/>
          </a:p>
        </p:txBody>
      </p:sp>
      <p:sp>
        <p:nvSpPr>
          <p:cNvPr id="32" name="Text 30"/>
          <p:cNvSpPr/>
          <p:nvPr/>
        </p:nvSpPr>
        <p:spPr>
          <a:xfrm>
            <a:off x="5349240" y="2880360"/>
            <a:ext cx="3474720" cy="320040"/>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Cache Order Matters</a:t>
            </a:r>
            <a:endParaRPr lang="en-US" sz="1200" dirty="0"/>
          </a:p>
        </p:txBody>
      </p:sp>
      <p:sp>
        <p:nvSpPr>
          <p:cNvPr id="33" name="Text 31"/>
          <p:cNvSpPr/>
          <p:nvPr/>
        </p:nvSpPr>
        <p:spPr>
          <a:xfrm>
            <a:off x="5349240" y="3200400"/>
            <a:ext cx="3474720" cy="457200"/>
          </a:xfrm>
          <a:prstGeom prst="rect">
            <a:avLst/>
          </a:prstGeom>
          <a:noFill/>
          <a:ln/>
        </p:spPr>
        <p:txBody>
          <a:bodyPr wrap="square" lIns="0" tIns="0" rIns="0" bIns="0" rtlCol="0" anchor="t"/>
          <a:lstStyle/>
          <a:p>
            <a:pPr indent="0" marL="0">
              <a:lnSpc>
                <a:spcPct val="120000"/>
              </a:lnSpc>
              <a:buNone/>
            </a:pPr>
            <a:r>
              <a:rPr lang="en-US" sz="950" dirty="0">
                <a:solidFill>
                  <a:srgbClr val="8B949E"/>
                </a:solidFill>
                <a:latin typeface="Arial" pitchFamily="34" charset="0"/>
                <a:ea typeface="Arial" pitchFamily="34" charset="-122"/>
                <a:cs typeface="Arial" pitchFamily="34" charset="-120"/>
              </a:rPr>
              <a:t>Static content FIRST → cached docs → dynamic query LAST. Prefix must match exactly.</a:t>
            </a:r>
            <a:endParaRPr lang="en-US" sz="950" dirty="0"/>
          </a:p>
        </p:txBody>
      </p:sp>
      <p:sp>
        <p:nvSpPr>
          <p:cNvPr id="34" name="Shape 32"/>
          <p:cNvSpPr/>
          <p:nvPr/>
        </p:nvSpPr>
        <p:spPr>
          <a:xfrm>
            <a:off x="4754880" y="3931920"/>
            <a:ext cx="502920" cy="502920"/>
          </a:xfrm>
          <a:prstGeom prst="roundRect">
            <a:avLst>
              <a:gd name="adj" fmla="val 14545"/>
            </a:avLst>
          </a:prstGeom>
          <a:solidFill>
            <a:srgbClr val="58A6FF"/>
          </a:solidFill>
          <a:ln/>
        </p:spPr>
      </p:sp>
      <p:sp>
        <p:nvSpPr>
          <p:cNvPr id="35" name="Text 33"/>
          <p:cNvSpPr/>
          <p:nvPr/>
        </p:nvSpPr>
        <p:spPr>
          <a:xfrm>
            <a:off x="4754880" y="3931920"/>
            <a:ext cx="502920" cy="502920"/>
          </a:xfrm>
          <a:prstGeom prst="rect">
            <a:avLst/>
          </a:prstGeom>
          <a:noFill/>
          <a:ln/>
        </p:spPr>
        <p:txBody>
          <a:bodyPr wrap="square" lIns="0" tIns="0" rIns="0" bIns="0" rtlCol="0" anchor="ctr"/>
          <a:lstStyle/>
          <a:p>
            <a:pPr algn="ctr" indent="0" marL="0">
              <a:buNone/>
            </a:pPr>
            <a:r>
              <a:rPr lang="en-US" sz="1400" b="1" dirty="0">
                <a:solidFill>
                  <a:srgbClr val="0D1117"/>
                </a:solidFill>
                <a:latin typeface="Arial" pitchFamily="34" charset="0"/>
                <a:ea typeface="Arial" pitchFamily="34" charset="-122"/>
                <a:cs typeface="Arial" pitchFamily="34" charset="-120"/>
              </a:rPr>
              <a:t>08</a:t>
            </a:r>
            <a:endParaRPr lang="en-US" sz="1400" dirty="0"/>
          </a:p>
        </p:txBody>
      </p:sp>
      <p:sp>
        <p:nvSpPr>
          <p:cNvPr id="36" name="Text 34"/>
          <p:cNvSpPr/>
          <p:nvPr/>
        </p:nvSpPr>
        <p:spPr>
          <a:xfrm>
            <a:off x="5349240" y="3886200"/>
            <a:ext cx="3474720" cy="320040"/>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Loop on tool_use Only</a:t>
            </a:r>
            <a:endParaRPr lang="en-US" sz="1200" dirty="0"/>
          </a:p>
        </p:txBody>
      </p:sp>
      <p:sp>
        <p:nvSpPr>
          <p:cNvPr id="37" name="Text 35"/>
          <p:cNvSpPr/>
          <p:nvPr/>
        </p:nvSpPr>
        <p:spPr>
          <a:xfrm>
            <a:off x="5349240" y="4206240"/>
            <a:ext cx="3474720" cy="457200"/>
          </a:xfrm>
          <a:prstGeom prst="rect">
            <a:avLst/>
          </a:prstGeom>
          <a:noFill/>
          <a:ln/>
        </p:spPr>
        <p:txBody>
          <a:bodyPr wrap="square" lIns="0" tIns="0" rIns="0" bIns="0" rtlCol="0" anchor="t"/>
          <a:lstStyle/>
          <a:p>
            <a:pPr indent="0" marL="0">
              <a:lnSpc>
                <a:spcPct val="120000"/>
              </a:lnSpc>
              <a:buNone/>
            </a:pPr>
            <a:r>
              <a:rPr lang="en-US" sz="950" dirty="0">
                <a:solidFill>
                  <a:srgbClr val="8B949E"/>
                </a:solidFill>
                <a:latin typeface="Arial" pitchFamily="34" charset="0"/>
                <a:ea typeface="Arial" pitchFamily="34" charset="-122"/>
                <a:cs typeface="Arial" pitchFamily="34" charset="-120"/>
              </a:rPr>
              <a:t>Agentic loop continues ONLY on stop_reason='tool_use'. Exit on ALL other values.</a:t>
            </a:r>
            <a:endParaRPr lang="en-US" sz="9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subagent should return structured error context including failure type, attempted query, partial results, and alternative approaches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coordinator should catch all errors and proceed without the web search results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subagent should automatically retry three times before reporting failure to the coordinator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system should fall back to a cached version of search results from previous queries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emphasizes returning structured error context with failure type, attempted query, partial results, and alternatives. This enables the coordinator to make informed recovery decisions — such as retrying, delegating to another subagent, or proceeding with partial results. Option B may help for transient errors but doesn't give the coordinator decision-making context. Option C silently suppresses errors (an anti-pattern). Option D may return stale or irrelevant results.</a:t>
            </a:r>
            <a:endParaRPr lang="en-US" sz="1100"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name="Slide 30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Q137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environment variable expansion syntax like ${API_TOKEN} in .mcp.json, with each developer setting the variable locally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Hardcode the API tokens directly in .mcp.json since it's a configuration file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Store tokens in a separate .mcp-secrets.json file that's gitignored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Configure tokens at the user level in ~/.claude.json and reference them from .mcp.json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.mcp.json supports environment variable expansion using ${VARIABLE_NAME} syntax. This allows the configuration file to be version controlled while keeping actual secret values in each developer's local environment. Option A exposes secrets in version control. Option C uses a non-standard pattern. Option D doesn't support cross-referencing between configuration files.</a:t>
            </a:r>
            <a:endParaRPr lang="en-US" sz="1100"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name="Slide 30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CLI tool that calls Claude Code in a Docker container for CI/CD automated code reviews. They need consistent results regardless of the developer's local configuration. Which flag combination is most appropriate?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 with --output-format json for structured CI output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 with --bare and --output-format json for deterministic, configuration-free execution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 with --bare and ANTHROPIC_API_KEY to skip all local configuration discovery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 with --system-prompt to override any loaded CLAUDE.md files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name="Slide 30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Q138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 with --bare and ANTHROPIC_API_KEY to skip all local configuration discovery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 with --output-format json for structured CI output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-p with --bare and --output-format json for deterministic, configuration-free execution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-p with --system-prompt to override any loaded CLAUDE.md files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--bare mode skips auto-discovery of hooks, skills, plugins, MCP servers, auto memory, and CLAUDE.md, ensuring identical behavior on every machine. Combined with -p (non-interactive) and ANTHROPIC_API_KEY (skips OAuth/keychain), this provides fully deterministic execution. Option A doesn't prevent loading of project-specific configurations. Option B is close but missing the API key requirement. Option D only overrides one aspect of configuration.</a:t>
            </a:r>
            <a:endParaRPr lang="en-US" sz="1100" dirty="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name="Slide 30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configuring the MCP Connector at the API level to connect to a custom tool server. They want to restrict which tools the agent can access from the server to only 'search' and 'retrieve' tools, blocking all others. How should they configure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List only the allowed tools in the mcp_servers configuration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tool filtering logic in the MCP server itself to only expose search and retrieve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Configure tool_choice to only allow the search and retrieve tools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mcp_toolset in the tools array with an allowlist pattern matching 'search' and 'retrieve'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name="Slide 30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Q139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mcp_toolset in the tools array with an allowlist pattern matching 'search' and 'retrieve'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List only the allowed tools in the mcp_servers configuration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tool filtering logic in the MCP server itself to only expose search and retrieve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Configure tool_choice to only allow the search and retrieve tools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MCP Connector's mcp_toolset supports allowlist and denylist patterns for filtering which tools are available from a connected MCP server. Using an allowlist restricts access to only the specified patternmatching tools. Option A doesn't support per-tool filtering at the server config level. Option C controls which tool Claude calls, not which tools are available. Option D requires server-side changes which may not be possible.</a:t>
            </a:r>
            <a:endParaRPr lang="en-US" sz="1100" dirty="0"/>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name="Slide 30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has configured MCP servers using environment variable expansion ($ {GITHUB_TOKEN}) in their .mcp.json file. On a new team member's machine, the MCP server fails to connect. The .mcp.json file is identical. What is the most likely cause?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new team member's machine has a different version of the MCP protocol</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.mcp.json file needs to be regenerated on each machine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GITHUB_TOKEN environment variable is not set in the new team member's local environment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Environment variable expansion only works in ~/.claude.json, not .mcp.json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name="Slide 30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GITHUB_TOKEN environment variable is not set in the new team member's local environment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new team member's machine has a different version of the MCP protocol</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.mcp.json file needs to be regenerated on each machine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Environment variable expansion only works in ~/.claude.json, not .mcp.json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Environment variable expansion in .mcp.json uses ${VARIABLE_NAME} syntax, which resolves to the local environment variable value. If the new team member hasn't set GITHUB_TOKEN in their local environment, the expansion will fail causing the connection error. Option A is unlikely since MCP protocol versions are managed by the client. Option C is incorrect — the file is the same. Option D is incorrect — .mcp.json supports env var expansion.</a:t>
            </a:r>
            <a:endParaRPr lang="en-US" sz="1100" dirty="0"/>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name="Slide 30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development team runs Claude Code in CI to generate test code. They notice inconsistent behavior between developers' local runs and CI runs because of different CLAUDE.md files, installed skills, and MCP servers on each developer's machine. What ensures consistent CI execution?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Running CI jobs on standardized Docker containers with identical configurations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Using the --bare flag which skips auto-discovery of all local configuration (hooks, skills, plugins, MCP, CLAUDE.md)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Setting a CLAUDE_CI=true environment variable that enables CI-specific behavior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Storing all developer configurations in version control and loading them in CI</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name="Slide 30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Using the --bare flag which skips auto-discovery of all local configuration (hooks, skills, plugins, MCP, CLAUDE.md)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Running CI jobs on standardized Docker containers with identical configurations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Setting a CLAUDE_CI=true environment variable that enables CI-specific behavior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Storing all developer configurations in version control and loading them in CI</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--bare mode explicitly skips auto-discovery of hooks, skills, plugins, MCP servers, auto memory, and CLAUDE.md. Only explicitly passed flags take effect, ensuring identical behavior regardless of the machine's local configuration. This is the recommended mode for scripted and SDK calls. Option A adds infrastructure overhead. Option C references a non-existent variable. Option D may not catch all local variations.</a:t>
            </a:r>
            <a:endParaRPr lang="en-US" sz="1100" dirty="0"/>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name="Slide 30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implements an MCP connector at the API level. They configure mcp_servers and notice that tool calls from the MCP server use different content block types than regular tool_use blocks. What are the MCP-specific content block types?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mcp_request and mcp_response blocks that wrap standard tool_use format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Standard tool_use and tool_result blocks with an 'mcp_server' field indicating the source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mcp_tool_use and mcp_tool_result content blocks that extend the standard tool calling format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External tool_use blocks that reference the MCP server by name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development team wants to create a reusable skill for Claude Code that performs database schema migrations. The skill should run in an isolated context to prevent verbose migration logs from polluting the main conversation, and it should only have access to the Bash and Read tools. Which SKILL.md frontmatter configuration achieves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context: fork, allowed-tools: [Bash, Read], disable-model-invocation: true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context: fork, allowed-tools: [Bash, Read]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isolation: true, tools: [Bash, Read], disable-model-invocation: true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context: isolated, allowed-tools: [Bash, Read, Write]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name="Slide 31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mcp_tool_use and mcp_tool_result content blocks that extend the standard tool calling format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mcp_request and mcp_response blocks that wrap standard tool_use format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Standard tool_use and tool_result blocks with an 'mcp_server' field indicating the source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External tool_use blocks that reference the MCP server by name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MCP Connector uses mcp_tool_use and mcp_tool_result content blocks that extend the standard tool calling format. These blocks include additional fields like the MCP server name and follow the same general patterns as regular tool calls but are specifically typed for MCP. Option A uses nonexistent block types. Option C incorrectly describes them as standard blocks. Option D uses a nonexistent block type.</a:t>
            </a:r>
            <a:endParaRPr lang="en-US" sz="1100" dirty="0"/>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name="Slide 31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AI engineer is configuring MCP resources alongside MCP tools for a customer support agent. The agent currently makes multiple exploratory tool calls to discover available knowledge base articles. What MCP feature reduces these exploratory calls?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Pre-fetching all tool results at session start and caching them</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 definitions with comprehensive descriptions listing all available articles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MCP resources that expose content catalogs, allowing the agent to browse available content without tool calls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master query tool that returns all available articles in a single call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name="Slide 31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MCP resources that expose content catalogs, allowing the agent to browse available content without tool calls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Pre-fetching all tool results at session start and caching them</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Tool definitions with comprehensive descriptions listing all available articles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master query tool that returns all available articles in a single call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MCP resources expose content catalogs that the agent can browse without making tool calls. This reduces exploratory tool calls by providing a discoverable view of available content. Option A wastes resources fetching everything upfront. Option C is static and quickly outdated. Option D returns excessive data in one call.</a:t>
            </a:r>
            <a:endParaRPr lang="en-US" sz="1100" dirty="0"/>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name="Slide 31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configures an MCP server and includes tool definitions with standardized namespacing. Which naming convention follows the recommended best practice?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 names like 'tool1', 'tool2', 'tool3' with descriptions explaining each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 names matching internal function names like 'handlePRList', 'sendSlackMsg'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 names like 'github_list_prs', 'slack_send_message', 'jira_create_ticket' using service-based namespacing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Single-word tool names like 'list', 'send', 'create' for simplicity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name="Slide 31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Tool names like 'github_list_prs', 'slack_send_message', 'jira_create_ticket' using service-based namespacing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Tool names like 'tool1', 'tool2', 'tool3' with descriptions explaining each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Tool names matching internal function names like 'handlePRList', 'sendSlackMsg'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Single-word tool names like 'list', 'send', 'create' for simplicity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MCP tool design best practices recommend meaningful namespacing using the pattern service_action_target, such as github_list_prs, slack_send_message. This makes tool purpose clear from the name alone and prevents ambiguity across services. Option A provides no semantic meaning. Option C uses implementation-specific naming. Option D is ambiguous across services.</a:t>
            </a:r>
            <a:endParaRPr lang="en-US" sz="1100" dirty="0"/>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name="Slide 31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adds a new MCP server to their Claude Code configuration. The server provides tools for interacting with their company's internal knowledge base. After adding the configuration to .claude/settings.json, the tools are not appearing. What is the most likely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MCP server needs to be registered in CLAUDE.md to be discoverable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MCP server tools need explicit permission via the allowedTools pattern in the settings — by default, new MCP tools require approval</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MCP server configuration should be in .claude/settings.local.json for local development servers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Code needs to be restarted to pick up new MCP configurations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name="Slide 31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MCP server tools need explicit permission via the allowedTools pattern in the settings — by default, new MCP tools require approval</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MCP server needs to be registered in CLAUDE.md to be discoverable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MCP server configuration should be in .claude/settings.local.json for local development servers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Claude Code needs to be restarted to pick up new MCP configurations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 Code uses an allowlist approach for MCP tools. New MCP server tools need explicit permission through the allowedTools configuration pattern in settings. By default, new tools require user approval before they can be used. This prevents untrusted tools from being executed automatically. Option A confuses CLAUDE.md with settings. Option B is about file sensitivity, not tool visibility. Option D may help but isn't the root cause.</a:t>
            </a:r>
            <a:endParaRPr lang="en-US" sz="1100" dirty="0"/>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name="Slide 31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builds an MCP server that provides database query tools. The tool returns query results as JSON objects. For a query returning 500 rows, the full result is 200K tokens — exceeding what's useful in the context. Following the MCP design best practices, what should the tool return?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summary with row count, column names, first 10 rows as examples, and a pagination token for fetching more rows on demand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full 200K token result so Claude has complete information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the first row as a sample with total row count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compressed binary representation of the data</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name="Slide 31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 summary with row count, column names, first 10 rows as examples, and a pagination token for fetching more rows on demand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full 200K token result so Claude has complete information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Only the first row as a sample with total row count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compressed binary representation of the data</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MCP tool design best practices recommend returning 'Goldilocks' responses — not too much, not too little. For large result sets, return metadata (row count, columns), a representative sample (first 10 rows), and a mechanism to fetch more (pagination token). This gives Claude enough to reason about the data without overwhelming context. Option A wastes context. Option C is too sparse. Option D isn't processable.</a:t>
            </a:r>
            <a:endParaRPr lang="en-US" sz="1100" dirty="0"/>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name="Slide 31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AI engineer is evaluating whether to use the MCP Connector (API-level MCP) or a local MCP server for their deployment. Their application runs on a serverless function (serverless) and needs to connect to an MCP server for tool access. Which deployment model is appropriate?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Local MCP server running as a sidecar container alongside the Lambda function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Embed the MCP server logic directly in the Lambda function code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MCP server running on a dedicated EC2 instance that the Lambda function connects to</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MCP Connector via the API — Anthropic manages the MCP connection, eliminating the need for a persistent local process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context: fork, allowed-tools: [Bash, Read]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context: fork, allowed-tools: [Bash, Read], disable-model-invocation: true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isolation: true, tools: [Bash, Read], disable-model-invocation: true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context: isolated, allowed-tools: [Bash, Read, Write]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correct SKILL.md frontmatter uses 'context: fork' for isolated sub-agent context (preventing output pollution) and 'allowed-tools' to restrict tool access. Option A adds disable-model-invocation which prevents the skill from being triggered by the model, but the question doesn't require this restriction. Option C uses non-existent 'isolation' and 'tools' fields. Option D uses 'context: isolated' which is not a valid value (it should be 'fork'), and includes Write which wasn't specified.</a:t>
            </a:r>
            <a:endParaRPr lang="en-US" sz="1100" dirty="0"/>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name="Slide 32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MCP Connector via the API — Anthropic manages the MCP connection, eliminating the need for a persistent local process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Local MCP server running as a sidecar container alongside the Lambda function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Embed the MCP server logic directly in the Lambda function code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MCP server running on a dedicated EC2 instance that the Lambda function connects to</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MCP Connector (API-level MCP integration) is ideal for serverless deployments because Anthropic manages the MCP server connection. Lambda functions are ephemeral and can't maintain persistent local processes (ruling out Option A). The Connector handles connection management through the API. Option C adds infrastructure. Option D violates the MCP abstraction.</a:t>
            </a:r>
            <a:endParaRPr lang="en-US" sz="1100" dirty="0"/>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name="Slide 32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configuring Claude Code settings and notices there are three levels of settings files: .claude/settings.json (project), .claude/settings.local.json (local), and ~/.claude/settings.json (user). They add an MCP server to the project settings. A teammate adds the same server with different configuration to their local settings. Which takes precedence?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Project settings (.claude/settings.json) always take precedence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Local settings (.claude/settings.local.json) take precedence over project settings for the same configuration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User settings (~/.claude/settings.json) have the highest precedence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settings are merged with conflicts causing an error</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name="Slide 32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Local settings (.claude/settings.local.json) take precedence over project settings for the same configuration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Project settings (.claude/settings.json) always take precedence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User settings (~/.claude/settings.json) have the highest precedence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settings are merged with conflicts causing an error</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Local settings (.claude/settings.local.json) override project settings (.claude/settings.json) for the same configuration keys. This allows individual developers to customize their local environment without affecting the shared project configuration. User settings provide defaults that both project and local can override. Option A understates local settings. Option C has the precedence reversed. Option D doesn't match the merge behavior.</a:t>
            </a:r>
            <a:endParaRPr lang="en-US" sz="1100" dirty="0"/>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name="Slide 32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needs to pass sensitive credentials to an MCP server configured in Claude Code. They want the credentials stored securely and not committed to the repository. Where should the credentials be configured?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.claude/settings.json with the credentials directly in the MCP server configuration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environment variables referenced by the MCP server configuration using ${VAR_NAME} expansion syntax</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CLAUDE.md file with instructions for where to find credentials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Hardcoded in the MCP server source code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name="Slide 32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Q149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 environment variables referenced by the MCP server configuration using ${VAR_NAME} expansion syntax</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 .claude/settings.json with the credentials directly in the MCP server configuration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 the CLAUDE.md file with instructions for where to find credentials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Hardcoded in the MCP server source code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MCP server configurations support environment variable expansion using ${VAR_NAME} syntax. Credentials are stored in environment variables (via .env files, shell profiles, or CI secrets) and referenced in the configuration. This keeps secrets out of committed files. Option A commits secrets to the repository. Option C exposes secrets in a documentation file. Option D is a security anti-pattern.</a:t>
            </a:r>
            <a:endParaRPr lang="en-US" sz="1100" dirty="0"/>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name="Slide 32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engineering manager is building an enterprise agent platform that serves multiple departments. Each department has its own MCP servers, tools, and access controls. The IT department should access infrastructure tools, HR should access employee tools, and Finance should access accounting tools. How should tool access be scoped?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Give all departments access to all tools and rely on prompt instructions for scope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separate Claude API keys per department with different tool permissions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per-agent tool configurations that expose only department-appropriate tools, with MCP server permissions enforcing access control at the tool execution layer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single MCP server that checks the caller's department before returning results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name="Slide 32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Q150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per-agent tool configurations that expose only department-appropriate tools, with MCP server permissions enforcing access control at the tool execution layer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Give all departments access to all tools and rely on prompt instructions for scope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Create separate Claude API keys per department with different tool permissions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a single MCP server that checks the caller's department before returning results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Per-agent tool configurations ensure each department's agent only sees relevant tools, reducing confusion and preventing accidental cross-department access. MCP server-level permissions provide a second enforcement layer. This follows least-privilege principles. Option A violates least privilege. Option C isn't how API key scoping works. Option D centralizes but doesn't restrict tool visibility.</a:t>
            </a:r>
            <a:endParaRPr lang="en-US" sz="1100" dirty="0"/>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name="Slide 32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builds an MCP server that provides a search tool. The search tool returns results with URLs. After deployment, they notice Claude sometimes fabricates URLs that look similar to real results but don't exist. What server-side measures prevent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URL validation in the system prompt instructing Claude to only use URLs from tool results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context awareness (citations) to track which URLs come from tool results vs. model generation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client-side URL validation that checks all URLs in Claude's response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URLs as structured data in tool results (not embedded in text) and instruct Claude to reference results by ID rather than regenerating URLs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name="Slide 32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Q151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context awareness (citations) to track which URLs come from tool results vs. model generation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URL validation in the system prompt instructing Claude to only use URLs from tool results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Implement client-side URL validation that checks all URLs in Claude's response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Return URLs as structured data in tool results (not embedded in text) and instruct Claude to reference results by ID rather than regenerating URLs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Context awareness tracks which parts of Claude's response reference specific input context (including tool results). This enables the application to verify that URLs in the response actually originated from tool results rather than being generated by the model. Combined with client-side validation, this provides attribution verification. Option A is unreliable. Option B helps but doesn't fully prevent fabrication. Option C validates but doesn't attribute.</a:t>
            </a:r>
            <a:endParaRPr lang="en-US" sz="1100" dirty="0"/>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name="Slide 32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evaluating their Claude Code setup and wants to understand the permission model. They add a new tool via MCP that can execute shell commands. When an agent tries to use this tool, it gets a permission error. Where are MCP tool permissions managed?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.claude/settings.json under the 'allowedTools' and 'blockedTools' arrays, with glob pattern matching for MCP tool names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CLAUDE.md file under an 'allowed_tools' section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MCP server configuration file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Permissions are managed per-conversation and reset each time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designing a CI/CD pipeline that uses Claude Code for automated code review. The pipeline currently hangs during execution because Claude is waiting for interactive input. What is the correct fix?</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the CLAUDE_CI=true environment variable to enable headless mode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the -p flag to run Claude Code in non-interactive mode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Redirect stdin from /dev/null to prevent interactive prompts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--daemon flag to run Claude Code as a background process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name="Slide 33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Q152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 .claude/settings.json under the 'allowedTools' and 'blockedTools' arrays, with glob pattern matching for MCP tool names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 the CLAUDE.md file under an 'allowed_tools' section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 the MCP server configuration file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Permissions are managed per-conversation and reset each time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 Code manages MCP tool permissions through settings files (.claude/settings.json for projectlevel, settings.local.json for local overrides) using 'allowedTools' and 'blockedTools' arrays. These support glob patterns for MCP tool names (e.g., 'mcp_server_*' to allow all tools from a specific server). Option A conflates documentation with configuration. Option C doesn't control Claude Code permissions. Option D doesn't match the persistent model.</a:t>
            </a:r>
            <a:endParaRPr lang="en-US" sz="1100" dirty="0"/>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name="Slide 33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MCP (Model Context Protocol)</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builds an MCP tool that manages Kubernetes clusters. The tool includes operations like scale_deployment, delete_pod, and drain_node. These are high-impact operations that should require confirmation. How should the tool design handle dangerous operations?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'DANGEROUS:' prefix to tool descriptions and rely on Claude to warn the user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Separate dangerous tools into a different MCP server that requires admin credentials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Require the user to type 'CONFIRM' before each dangerous operation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 two-phase execution: the tool first returns a preview of what will happen (dry run), and requires a second call with a confirmation token to execute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name="Slide 33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MCP (Model Context Protocol)  ·  Q153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a two-phase execution: the tool first returns a preview of what will happen (dry run), and requires a second call with a confirmation token to execute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'DANGEROUS:' prefix to tool descriptions and rely on Claude to warn the user</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Separate dangerous tools into a different MCP server that requires admin credentials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Require the user to type 'CONFIRM' before each dangerous operation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Two-phase execution (preview → confirm → execute) provides a programmatic safety layer for dangerous operations. The first call shows the impact (e.g., '3 pods will be terminated'), and execution only proceeds with a confirmation token from the second call. This is deterministic and doesn't rely on the model for safety. Options A and C rely on prompt-level safety. Option D adds infrastructure complexity.</a:t>
            </a:r>
            <a:endParaRPr lang="en-US" sz="1100" dirty="0"/>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name="Slide 333">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35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Tool Design &amp; Tool Use</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name="Slide 33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resuming a Claude Code session after making significant code changes outside the session. The agent starts providing recommendations based on the code state from the previous session. What is the most reliable approach to ensure accurate responses?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--resume with the session ID and immediately ask Claude to re-read all changed files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Fork the previous session and provide a diff of all changes made since the last interaction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--continue to automatically load the most recent session with updated file context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Start a fresh session with a structured summary of prior findings and the current code state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name="Slide 33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Q154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Start a fresh session with a structured summary of prior findings and the current code state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--resume with the session ID and immediately ask Claude to re-read all changed files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Fork the previous session and provide a diff of all changes made since the last interaction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--continue to automatically load the most recent session with updated file context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states that starting fresh with a structured summary is more reliable than resuming with stale tool results. When code has changed significantly outside the session, the previous session's tool results and reasoning are based on outdated code. Option A attempts to patch stale context but the session's reasoning chain is still based on old code. Option C has the same issue. Option D adds complexity without addressing the fundamental staleness problem.</a:t>
            </a:r>
            <a:endParaRPr lang="en-US" sz="1100" dirty="0"/>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name="Slide 33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has configured an MCP server with 18 tools accessible to their support agent. The agent frequently selects incorrect tools, particularly confusing get_order_status with get_order_details and check_shipping with track_package. What is the most effective solution?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retry logic that detects incorrect tool selection and re-routes to the correct tool</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tool_choice to force specific tools based on keywords detected in the customer message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the tool count by consolidating overlapping tools and expanding descriptions with clear differentiators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Train the agent with few-shot examples of correct tool selection for each disambiguation case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name="Slide 33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Q155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Reduce the tool count by consolidating overlapping tools and expanding descriptions with clear differentiators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retry logic that detects incorrect tool selection and re-routes to the correct tool</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tool_choice to force specific tools based on keywords detected in the customer message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Train the agent with few-shot examples of correct tool selection for each disambiguation case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emphasizes that too many tools (especially 18 vs a recommended 4-5 per agent) degrades tool selection reliability, and tools with minimal or overlapping descriptions cause misrouting. The solution is to consolidate related operations into fewer tools and expand descriptions with input formats, example queries, and boundary explanations. Option A treats symptoms, not causes. Option C bypasses Claude's reasoning. Option D may help but doesn't address the root structural problem.</a:t>
            </a:r>
            <a:endParaRPr lang="en-US" sz="1100" dirty="0"/>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name="Slide 33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MCP tool for processing customer returns accepts a JSON object with nested fields including order_id, return_reason, item_conditions, and refund_method. Agents frequently provide malformed inputs, especially for the nested item_conditions array. Which tool definition improvement would most effectively reduce input errors?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validation logic inside the tool to reject and return helpful error messages for malformed inputs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Include input_examples in the tool definition showing correctly structured nested objects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Simplify the tool to accept only flat string parameters instead of nested objects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Split the tool into separate tools for each parameter to eliminate nesting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name="Slide 33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Q156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Include input_examples in the tool definition showing correctly structured nested objects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validation logic inside the tool to reject and return helpful error messages for malformed inputs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Simplify the tool to accept only flat string parameters instead of nested objects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Split the tool into separate tools for each parameter to eliminate nesting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input_examples field in tool definitions is specifically designed for complex tools with nested objects. It provides concrete examples that show Claude exactly how to structure inputs, significantly reducing malformed calls. Option A handles errors after they occur instead of preventing them. Option B sacrifices functionality. Option D creates unnecessary tool proliferation, which itself degrades tool selection quality.</a:t>
            </a:r>
            <a:endParaRPr lang="en-US" sz="11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the -p flag to run Claude Code in non-interactive mode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Set the CLAUDE_CI=true environment variable to enable headless mode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Redirect stdin from /dev/null to prevent interactive prompts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the --daemon flag to run Claude Code as a background process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-p (or --print) flag is the documented way to run Claude Code in non-interactive mode, specifically designed for CI pipelines and scripted usage. It processes the prompt and exits without waiting for interactive input. Options B, C, and D reference non-existent features or workarounds that don't address the root cause.</a:t>
            </a:r>
            <a:endParaRPr lang="en-US" sz="1100" dirty="0"/>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name="Slide 34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configuring tool_choice for a document extraction pipeline. The first step must always call the extract_metadata tool, but subsequent steps should let Claude decide which tools to use based on document content. Which tool_choice configuration sequence is correct?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{"type": "tool", "name": "extract_metadata"} for the first request, then switch to "auto" for subsequent requests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"any" for the first request to guarantee a tool call, then "auto" for subsequent requests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"auto" throughout and add instructions to always start with extract_metadata</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"none" for the first request to let Claude plan, then "auto" for execution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name="Slide 34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Q157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{"type": "tool", "name": "extract_metadata"} for the first request, then switch to "auto" for subsequent requests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"any" for the first request to guarantee a tool call, then "auto" for subsequent requests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"auto" throughout and add instructions to always start with extract_metadata</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"none" for the first request to let Claude plan, then "auto" for execution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Forced tool selection ({"type": "tool", "name": "extract_metadata"}) guarantees the specific tool is called first, then switching to "auto" allows Claude to reason about subsequent tool choices. Option B guarantees some tool call but not necessarily extract_metadata. Option C relies on probabilistic prompt compliance. Option D prevents any tool use on the first turn, which is the opposite of the requirement.</a:t>
            </a:r>
            <a:endParaRPr lang="en-US" sz="1100" dirty="0"/>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name="Slide 34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designing a structured data extraction system that processes invoices into a specific JSON schema. Some invoices don't contain all fields (e.g., purchase order numbers are sometimes absent). How should the JSON schema handle potentially missing fields to prevent Claude from fabricating values?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Make all fields required and instruct Claude to use 'N/A' for missing values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enum fields with an 'unknown' option for fields that might be missing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Make potentially absent fields nullable in the schema so Claude can return null instead of guessing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post-processing validation to detect and remove likely fabricated values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name="Slide 34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Q158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Make potentially absent fields nullable in the schema so Claude can return null instead of guessing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Make all fields required and instruct Claude to use 'N/A' for missing values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enum fields with an 'unknown' option for fields that might be missing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Implement post-processing validation to detect and remove likely fabricated values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Making fields nullable allows Claude to explicitly indicate when information is absent from the source document, preventing fabrication. This is a recommended schema design pattern from the exam guide. Option A forces Claude to provide a string value even when information is genuinely missing. Option C misuses enums for presence/absence handling. Option D addresses the problem after fabrication occurs instead of preventing it.</a:t>
            </a:r>
            <a:endParaRPr lang="en-US" sz="1100" dirty="0"/>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name="Slide 34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implementing an agentic loop and needs to handle tool results correctly. After Claude responds with a tool_use block, the architect must send the tool result back. Which message format is correct?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user message with a tool_result content block containing the tool_use_id and content, placed before any text blocks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separate tool message role with the tool name, result content, and a reference to the tool call ID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An assistant message with a tool_result content block appended after the tool_use block</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user message with the tool result as a plain text string referencing the tool name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name="Slide 34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Q159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 user message with a tool_result content block containing the tool_use_id and content, placed before any text blocks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 separate tool message role with the tool name, result content, and a reference to the tool call ID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An assistant message with a tool_result content block appended after the tool_use block</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user message with the tool result as a plain text string referencing the tool name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Tool results must be sent as user messages containing tool_result content blocks with the tool_use_id for correlation. Critically, tool_result blocks must come FIRST in the content array, before any text blocks — violating this ordering causes a 400 error. Option B references a non-existent 'tool' message role (Claude's API uses only 'user' and 'assistant' roles). Option C incorrectly places results in an assistant message. Option D lacks the structured format required for tool result correlation.</a:t>
            </a:r>
            <a:endParaRPr lang="en-US" sz="1100" dirty="0"/>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name="Slide 34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building a document processing pipeline needs Claude to output structured JSON conforming to a specific schema. They've tried using prompt instructions alone but occasionally receive malformed JSON with missing required fields. What is the most reliable approach to guarantee schema-compliant output?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JSON formatting examples in the system prompt with explicit field requirements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tool_use with a JSON schema definition and tool_choice set to force the extraction tool</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Post-process Claude's output with a JSON parser that adds default values for missing fields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output_config.format with type 'json_schema' and strict mode enabled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name="Slide 34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output_config.format with type 'json_schema' and strict mode enabled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JSON formatting examples in the system prompt with explicit field requirements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tool_use with a JSON schema definition and tool_choice set to force the extraction tool</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Post-process Claude's output with a JSON parser that adds default values for missing fields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structured outputs feature (output_config.format with type 'json_schema') provides guaranteed schema-compliant output through grammar-based generation. With strict mode enabled, responses are guaranteed to conform to the schema. Option A relies on prompt compliance which is probabilistic. Option B (tool_use) also provides schema compliance but at the tool call level, not the response level. Option C fixes problems after they occur. Option D is the most direct approach for response-level structured output.</a:t>
            </a:r>
            <a:endParaRPr lang="en-US" sz="1100" dirty="0"/>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name="Slide 34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using Claude's API to build an agentic loop. They notice that after Claude makes a tool call, the response includes both a text content block and a tool_use content block. When sending the tool result back, the developer places a text block before the tool_result block in the user message. The API returns a 400 error. What is wrong?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Text blocks are not allowed in messages that contain tool_result blocks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tool_result should be sent in a separate message from any text content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Tool_result blocks must come FIRST in the content array of the user message, before any text blocks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developer needs to include the original tool_use block in the tool_result message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name="Slide 34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Tool_result blocks must come FIRST in the content array of the user message, before any text blocks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Text blocks are not allowed in messages that contain tool_result blocks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tool_result should be sent in a separate message from any text content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developer needs to include the original tool_use block in the tool_result message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API requires that tool_result blocks come first in the content array of user messages, before any text blocks. Violating this ordering results in a 400 error. This is a critical formatting rule documented in the handle tool calls guide. Option A is incorrect — text blocks are allowed alongside tool_result blocks, just not before them. Option C is unnecessary — they can coexist in the same message. Option D is not required in the user message.</a:t>
            </a:r>
            <a:endParaRPr lang="en-US" sz="11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customer support agent resolves 55% of tickets but frequently escalates simple password reset requests to human agents while handling complex billing disputes autonomously. The team wants to improve escalation accuracy. Which approach best addresses this calibration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confidence score threshold where the agent self-reports certainty below 70% and escalates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 machine learning classifier to determine escalation decisions outside of Claude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explicit escalation criteria with few-shot examples showing when to escalate versus resolve autonomously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Restrict the agent to only handle password resets and escalate everything else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name="Slide 35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Claude-powered extraction system processes legal contracts. The team uses a JSON schema with required fields for 'effective_date', 'termination_clause', and 'governing_law'. Some contracts are drafts that lack termination clauses entirely. When processing these drafts, Claude fabricates plausiblelooking termination clauses. What schema design change prevents this fabrication?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'draft_status' boolean field to the schema to indicate incomplete contracts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Make 'termination_clause' nullable so Claude can return null instead of fabricating content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'termination_clause' from required fields and make it optional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validation in post-processing to detect and flag potentially fabricated clauses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name="Slide 35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Make 'termination_clause' nullable so Claude can return null instead of fabricating content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'draft_status' boolean field to the schema to indicate incomplete contracts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Remove 'termination_clause' from required fields and make it optional</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 validation in post-processing to detect and flag potentially fabricated clauses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Making the field nullable allows Claude to explicitly return null when the information doesn't exist in the source document. This prevents fabrication by giving the model a legitimate way to express absence. Option A adds metadata but doesn't prevent fabrication of the field itself. Option B makes it optional, which may cause it to be omitted without indication. Option D detects fabrication after the fact rather than preventing it.</a:t>
            </a:r>
            <a:endParaRPr lang="en-US" sz="1100" dirty="0"/>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name="Slide 35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prompt engineer notices that Claude's responses for a code review task vary significantly in format — sometimes returning structured JSON, sometimes returning markdown lists, and sometimes returning prose paragraphs. They want consistent structured output for every review. Which approach provides the strongest format guarantee?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explicit format instructions and examples to the system prompt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few-shot examples showing the exact desired JSON format for code review findings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Define a tool with a JSON schema for code review output and use tool_choice to force it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Post-process Claude's output to convert any format into the desired structure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name="Slide 35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Define a tool with a JSON schema for code review output and use tool_choice to force it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explicit format instructions and examples to the system prompt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few-shot examples showing the exact desired JSON format for code review findings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Post-process Claude's output to convert any format into the desired structure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Using a tool with a JSON schema and forced tool_choice provides the strongest format guarantee because tool_use with schemas ensures schema-compliant output. This eliminates structural variation entirely. Option A improves consistency but doesn't guarantee it. Option B is the second-best approach. Option D fixes issues after they occur rather than preventing them.</a:t>
            </a:r>
            <a:endParaRPr lang="en-US" sz="1100" dirty="0"/>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name="Slide 35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wants to structure their MCP tool results to maximize downstream agent effectiveness. They are building a customer lookup tool that returns order history. Which response format best serves the agent?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formatted markdown table with all order details for human readability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Raw database JSON with all fields including internal IDs, audit timestamps, and system metadata</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summary paragraph describing the customer's order history in natural language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high-signal information with semantic, stable identifiers — order status, amounts, dates, and customer-facing order IDs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name="Slide 35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Only high-signal information with semantic, stable identifiers — order status, amounts, dates, and customer-facing order IDs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 formatted markdown table with all order details for human readability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Raw database JSON with all fields including internal IDs, audit timestamps, and system metadata</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 summary paragraph describing the customer's order history in natural language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best practices for MCP tool design specify returning only high-signal information with semantic, stable identifiers. This gives the agent the information it needs without noise. Option A is optimized for human display, not agent processing. Option B includes irrelevant internal data that wastes context. Option D loses structured data that the agent could reason about programmatically.</a:t>
            </a:r>
            <a:endParaRPr lang="en-US" sz="1100" dirty="0"/>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name="Slide 35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When implementing server-side compaction, an architect wants to inject additional context (like updated tool results) after compaction occurs but before the conversation continues. Which configuration enables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Configure 'pause_after_compaction: true' which returns stop_reason 'compaction', allowing context injection before continuing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'instructions' in the compaction config to include the additional context in the summary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PreCompact hook to inject context before the compaction occurs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Append additional context as a system message after receiving the compaction block</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name="Slide 35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Configure 'pause_after_compaction: true' which returns stop_reason 'compaction', allowing context injection before continuing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Set 'instructions' in the compaction config to include the additional context in the summary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a PreCompact hook to inject context before the compaction occurs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Append additional context as a system message after receiving the compaction block</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pause_after_compaction parameter returns stop_reason: 'compaction' after the summary is generated, giving the harness an opportunity to inject additional context (like fresh tool results or updated data) before continuing the conversation. Option A embeds content in the summary, but it's for summarization instructions, not arbitrary context. Option C injects before compaction, so the content may be summarized away. Option D doesn't use the API's built-in mechanism.</a:t>
            </a:r>
            <a:endParaRPr lang="en-US" sz="1100" dirty="0"/>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name="Slide 35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customer support agent uses multiple MCP tools including get_customer, lookup_order, check_inventory, and process_return. The get_customer tool has a minimal description: 'Gets customer information.' The agent frequently calls get_customer when it should call lookup_order (which also has a minimal description: 'Looks up order information'). What is the root cause?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tools have overlapping functionality that should be consolidated into one tool</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agent needs more training data showing correct tool selection patterns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tool descriptions are too minimal — they need detailed descriptions explaining inputs, outputs, edge cases, and when to use each</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tool_choice parameter should be configured to force the correct tool based on the conversation state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name="Slide 35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tool descriptions are too minimal — they need detailed descriptions explaining inputs, outputs, edge cases, and when to use each</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tools have overlapping functionality that should be consolidated into one tool</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agent needs more training data showing correct tool selection patterns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tool_choice parameter should be configured to force the correct tool based on the conversation state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explicitly identifies minimal tool descriptions as the primary cause of tool misrouting. Tool descriptions are the primary mechanism LLMs use for tool selection. Without detailed descriptions explaining input formats, example queries, edge cases, and boundary explanations, the model cannot reliably distinguish between similar tools. Option A may be premature — the tools serve different purposes. Option C isn't applicable to API-based systems. Option D overrides the model's reasoning.</a:t>
            </a:r>
            <a:endParaRPr lang="en-US" sz="11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explicit escalation criteria with few-shot examples showing when to escalate versus resolve autonomously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confidence score threshold where the agent self-reports certainty below 70% and escalates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Implement a machine learning classifier to determine escalation decisions outside of Claude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Restrict the agent to only handle password resets and escalate everything else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This matches the exam guide's sample question directly. Explicit escalation criteria combined with fewshot examples showing correct behavior for each scenario type is the most effective solution. Option B adds unnecessary engineering complexity. Option C relies on self-reported confidence scores, which the exam guide explicitly states are poorly calibrated proxies. Option D drastically limits the agent's utility.</a:t>
            </a:r>
            <a:endParaRPr lang="en-US" sz="1100" dirty="0"/>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name="Slide 36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designing a JSON schema for extracting structured data from scientific research papers. Papers may contain multiple experiments, each with varying measurement types. Some papers have 2 experiments while others have 15. How should the schema handle this variability?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Define a fixed array of 15 experiment slots with most defaulting to empty objects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flexible array with items defined by a reusable experiment sub-schema, with clear required and optional fields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all experiments as a single concatenated text field for maximum flexibility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separate schemas for papers with different experiment counts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name="Slide 36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 flexible array with items defined by a reusable experiment sub-schema, with clear required and optional fields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Define a fixed array of 15 experiment slots with most defaulting to empty objects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Store all experiments as a single concatenated text field for maximum flexibility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separate schemas for papers with different experiment counts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flexible array with a well-defined item schema handles variable-length data while maintaining structure. Required fields ensure minimum data quality for each experiment, while optional fields accommodate variation. Option A wastes schema space and may confuse the model. Option C loses all structure. Option D creates unmaintainable schema proliferation.</a:t>
            </a:r>
            <a:endParaRPr lang="en-US" sz="1100" dirty="0"/>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name="Slide 36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building a Claude-powered agent notices that after enabling tools, Claude's extended thinking with tool_choice set to 'any' returns an error. The same configuration works fine with tool_choice set to 'auto'. What restriction causes this error?</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Extended thinking doubles the token usage, exceeding the context window with 'any' tool_choice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Extended thinking requires specific tools to be listed in allowed_tools before 'any' can be used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'any' tool_choice is deprecated and should be replaced with 'auto' in all configurations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With extended thinking enabled, only 'auto' and 'none' are supported for tool_choice; 'any' and forced tool selection return errors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name="Slide 36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With extended thinking enabled, only 'auto' and 'none' are supported for tool_choice; 'any' and forced tool selection return errors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Extended thinking doubles the token usage, exceeding the context window with 'any' tool_choice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Extended thinking requires specific tools to be listed in allowed_tools before 'any' can be used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'any' tool_choice is deprecated and should be replaced with 'auto' in all configurations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extended thinking is active, only tool_choice 'auto' and 'none' are supported. Using 'any' or forced tool selection ({type: 'tool', name: '...'}) with extended thinking returns an error. This is a documented API restriction. Option A is unrelated to tool_choice restrictions. Option C is incorrect — 'any' is still supported without thinking. Option D describes a non-existent configuration.</a:t>
            </a:r>
            <a:endParaRPr lang="en-US" sz="1100" dirty="0"/>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name="Slide 36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wants to maximize prompt cache hit rates for their agentic system. Their current setup changes tool_choice between 'auto' and forced tool selection across consecutive API calls, but keeps the system prompt and tool definitions stable. They observe low cache hit rates. What is causing the cache misses?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Changes to tool_choice invalidate the messages-level cache, reducing overall hit rates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5-minute cache TTL is expiring between consecutive API calls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system prompt is below the minimum cacheable length threshold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Forced tool selection disables prompt caching entirely for that request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name="Slide 36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Q169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Changes to tool_choice invalidate the messages-level cache, reducing overall hit rates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5-minute cache TTL is expiring between consecutive API calls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system prompt is below the minimum cacheable length threshold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Forced tool selection disables prompt caching entirely for that request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According to the cache hierarchy rules, tool_choice changes invalidate the messages layer of the cache. While tool definitions and system prompt remain cached, the message-level cache is invalidated when tool_choice alternates between values. This reduces overall cache hit rates. Option A doesn't explain why rates are low rather than zero. Option B is possible but the pattern correlates with tool_choice changes. Option D is incorrect — caching still works with forced selection.</a:t>
            </a:r>
            <a:endParaRPr lang="en-US" sz="1100" dirty="0"/>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name="Slide 36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evaluating whether to use Claude's structured outputs (output_config.format) or tool_use with JSON schemas for a data extraction pipeline. The pipeline processes diverse document types and must always return exactly one extraction result per document. Which approach is more appropriate?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tool_use with tool_choice 'any' — guarantees a tool call (structured output) even when the document type is unknown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Neither — use prompt instructions to request JSON output and parse the response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Both approaches concatenated — tool_use for extraction, then output_config for final formatting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output_config.format with json_schema — response-level structured output regardless of content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name="Slide 36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Neither — use prompt instructions to request JSON output and parse the response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tool_use with tool_choice 'any' — guarantees a tool call (structured output) even when the document type is unknown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Both approaches concatenated — tool_use for extraction, then output_config for final formatting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output_config.format with json_schema — response-level structured output regardless of content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Both tool_use with 'any' and output_config.format with json_schema can guarantee structured output. However, output_config provides response-level guarantees and is the more direct approach for ensuring every response conforms to a schema. It's the recommended choice when you always want structured output. Option A works but is designed for tool-call scenarios. Option C is unnecessarily complex. Tool_choice any with unknown document types is what the exam guide recommends (Option A is also a valid approach), but output_config.format is the more appropriate feature for response-level structured output.</a:t>
            </a:r>
            <a:endParaRPr lang="en-US" sz="1100" dirty="0"/>
          </a:p>
        </p:txBody>
      </p:sp>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name="Slide 36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processing a batch of 5,000 documents through the Message Batches API. Each document requires extraction with a specific JSON schema and then a follow-up validation call that references the extraction results. Can this two-step workflow be achieved in a single batch request per document?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Yes — use multi-turn messages within each batch request to chain extraction and validation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Yes — include both the extraction and validation tool definitions and Claude will call them sequentially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 — the Message Batches API does not support multi-turn tool calling; submit extraction as one batch, then validation as a second batch</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 — each batch request is limited to 1,000 tokens, which is insufficient for two-step workflows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name="Slide 36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No — the Message Batches API does not support multi-turn tool calling; submit extraction as one batch, then validation as a second batch</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Yes — use multi-turn messages within each batch request to chain extraction and validation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Yes — include both the extraction and validation tool definitions and Claude will call them sequentially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No — each batch request is limited to 1,000 tokens, which is insufficient for two-step workflows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Message Batches API explicitly does not support multi-turn tool calling within a single request. For a two-step workflow, you need two separate batches: first for extraction, then a second batch for validation using the extraction results. Option A and B incorrectly assume multi-turn support. Option D states an incorrect limitation.</a:t>
            </a:r>
            <a:endParaRPr lang="en-US" sz="11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synthesis subagent in a research system needs occasional access to fact-checking capabilities. Currently, 85% of fact-checks are simple lookups that the synthesis agent could handle independently, while 15% require complex verification through the coordinator. What is the recommended tool distribution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all fact-checking from the synthesis agent and route everything through the coordinator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Give the synthesis agent full access to all research tools to minimize coordinator bottlenecks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Give the synthesis agent a scoped verify_fact tool for simple lookups; complex checks route through the coordinator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dedicated fact-checking subagent that handles all verification requests regardless of complexity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name="Slide 37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an extraction system that needs to handle variable document formats. Some documents have well-structured data in tables while others have unstructured narrative text. The JSON schema includes both structured fields (amounts, dates) and free-text fields (descriptions, notes). What validation approach is most effective?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Schema validation alone is sufficient since tool_use with JSON schemas eliminates all extraction errors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strict mode to handle both structural and semantic validation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Skip schema validation and rely entirely on post-processing to fix extraction errors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Schema validation handles structural errors; semantic validation (e.g., values summing correctly, dates in valid ranges) requires separate programmatic checks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name="Slide 37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Schema validation handles structural errors; semantic validation (e.g., values summing correctly, dates in valid ranges) requires separate programmatic checks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Schema validation alone is sufficient since tool_use with JSON schemas eliminates all extraction errors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strict mode to handle both structural and semantic validation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Skip schema validation and rely entirely on post-processing to fix extraction errors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distinguishes between structural/schema errors (which tool_use eliminates) and semantic errors (which require separate validation). Schema validation ensures correct types and required fields, but semantic validation — like verifying amounts sum correctly or dates fall in valid ranges — requires programmatic checks. Option A ignores semantic errors. Option C discards the benefits of schema validation. Option D overstates strict mode's capabilities.</a:t>
            </a:r>
            <a:endParaRPr lang="en-US" sz="1100" dirty="0"/>
          </a:p>
        </p:txBody>
      </p:sp>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name="Slide 37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notices that in their agent system, when Claude encounters an ambiguous tool (both get_product_info and search_products could match a user's request), it consistently picks the wrong one. Both tools have one-sentence descriptions. What is the primary mechanism Claude uses for tool selection?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analyzes the tool's input schema to determine parameter compatibility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 descriptions are the primary mechanism — Claude uses them to understand each tool's purpose and appropriate use cases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selects based on the tool name matching keywords in the user's message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uses statistical patterns from training data to predict which tool is more commonly used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name="Slide 37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Tool descriptions are the primary mechanism — Claude uses them to understand each tool's purpose and appropriate use cases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Claude analyzes the tool's input schema to determine parameter compatibility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Claude selects based on the tool name matching keywords in the user's message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Claude uses statistical patterns from training data to predict which tool is more commonly used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explicitly states that tool descriptions are the primary mechanism LLMs use for tool selection. With minimal one-sentence descriptions, Claude lacks the detail needed to distinguish between similar tools. Expanding descriptions with input formats, example queries, edge cases, and boundary explanations resolves misrouting. Option A is secondary. Option B oversimplifies. Option D isn't how API-based tool calling works.</a:t>
            </a:r>
            <a:endParaRPr lang="en-US" sz="1100" dirty="0"/>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name="Slide 37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platform engineer is designing an agentic system and needs to decide how Claude determines which tools to call. They're debating between a pre-configured decision tree (if user mentions 'order', call lookup_order) versus letting Claude reason about tool selection based on context. Which approach does the exam guide recommend?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Pre-configured decision trees provide more reliable tool selection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Model-driven tool selection based on context, not pre-configured decision trees or tool sequences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hybrid approach where decision trees handle common cases and Claude handles edge cases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routing layer that classifies the request type before passing to Claude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name="Slide 37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Model-driven tool selection based on context, not pre-configured decision trees or tool sequences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Pre-configured decision trees provide more reliable tool selection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 hybrid approach where decision trees handle common cases and Claude handles edge cases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routing layer that classifies the request type before passing to Claude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emphasizes that Claude should reason about which tool to call based on context, NOT follow pre-configured decision trees or tool sequences. This leverages Claude's reasoning capability to handle nuanced, varied situations. Option A contradicts the guide. Option C partially constrains Claude's reasoning. Option D adds unnecessary complexity for classification already within Claude's capability.</a:t>
            </a:r>
            <a:endParaRPr lang="en-US" sz="1100" dirty="0"/>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name="Slide 37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needs to understand the structured output schema complexity limits for Claude 4.6 with strict mode. Their schema has 22 tools with strict mode enabled. What issue will they encounter?</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Strict mode only supports 10 tools maximum per request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There is no limit on the number of strict tools as long as total schema size is under 100KB</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Strict mode has a maximum of 20 strict tools; the schema will need to be simplified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22 tools will work but compilation will take longer than the API timeout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name="Slide 37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Strict mode has a maximum of 20 strict tools; the schema will need to be simplified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Strict mode only supports 10 tools maximum per request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There is no limit on the number of strict tools as long as total schema size is under 100KB</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22 tools will work but compilation will take longer than the API timeout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structured outputs documentation specifies schema complexity limits: maximum 20 strict tools, 24 optional parameters per object, and 16 types per union. At 22 strict tools, the schema exceeds the 20tool limit and will need simplification. Option B incorrectly states no limit. Options C and D state incorrect limits.</a:t>
            </a:r>
            <a:endParaRPr lang="en-US" sz="1100" dirty="0"/>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name="Slide 37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runs compaction on their agent conversation and then immediately sends a new request. The new request needs current market data. They configured pause_after_compaction: true. What stop_reason will they receive after compaction, and what should they do before continuing?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stop_reason: 'end_turn' — the compaction completed and the conversation can continue normally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stop_reason: 'tool_use' — compaction triggers a tool call to fetch updated data</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stop_reason: 'compaction' — they should inject updated market data into the conversation, then continue with the next request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stop_reason: 'max_tokens' — the compaction summary consumed the token budget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name="Slide 37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stop_reason: 'compaction' — they should inject updated market data into the conversation, then continue with the next request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stop_reason: 'end_turn' — the compaction completed and the conversation can continue normally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stop_reason: 'tool_use' — compaction triggers a tool call to fetch updated data</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stop_reason: 'max_tokens' — the compaction summary consumed the token budget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With pause_after_compaction: true, the API returns stop_reason: 'compaction' after generating the summary. This gives the harness an opportunity to inject additional context (like updated market data) before continuing the conversation. Option A is incorrect about the stop_reason. Options C and D describe different mechanisms.</a:t>
            </a:r>
            <a:endParaRPr lang="en-US" sz="11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Give the synthesis agent a scoped verify_fact tool for simple lookups; complex checks route through the coordinator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Remove all fact-checking from the synthesis agent and route everything through the coordinator</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Give the synthesis agent full access to all research tools to minimize coordinator bottlenecks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a dedicated fact-checking subagent that handles all verification requests regardless of complexity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This matches the exam guide's sample question: the principle of least privilege recommends giving each agent only the tools it needs for its primary role plus scoped cross-role tools for high-frequency needs. A scoped verify_fact tool handles the common 85% while complex cases still go through the coordinator. Option B violates least privilege. Option C creates unnecessary bottleneckson simple lookups. Option D adds coordination overhead for simple lookups.</a:t>
            </a:r>
            <a:endParaRPr lang="en-US" sz="1100" dirty="0"/>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name="Slide 38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implements a Claude agent with extended thinking. They strip thinking blocks from previous turns when sending subsequent requests. However, they notice that after a tool call, removing the thinking block causes an API error. What rule about thinking blocks and tool use are they violating?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Thinking blocks must never be removed from the conversation history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Thinking blocks associated with tool_use responses must be returned alongside the tool results — they can only be dropped after those tool results have been processed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the model itself can decide when to remove thinking blocks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Thinking blocks must be moved to the system prompt after tool use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name="Slide 38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Thinking blocks associated with tool_use responses must be returned alongside the tool results — they can only be dropped after those tool results have been processed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Thinking blocks must never be removed from the conversation history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Only the model itself can decide when to remove thinking blocks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Thinking blocks must be moved to the system prompt after tool use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tool use and thinking co-occur, thinking blocks MUST be returned with their corresponding tool results. This is the one exception where thinking blocks must be preserved. After the model processes the tool results, the thinking blocks from that turn can be dropped for subsequent turns. Option A is too strict (they can be dropped after processing). Option C is incorrect. Option D is not how thinking blocks work.</a:t>
            </a:r>
            <a:endParaRPr lang="en-US" sz="1100" dirty="0"/>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name="Slide 38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configures an MCP tool that searches a product catalog. The tool accepts optional filters: category, priceRange, brand, and inStock. When a customer asks 'show me laptops under $1000,' the agent sometimes passes null for brand and inStock. The schema uses nullable types for optional parameters. What improvement would help the model understand when to omit parameters?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Change nullable types to required types with default values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optional parameters and require all fields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'required' field listing which parameters are mandatory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input_examples showing correct usage: e.g., {'category': 'laptop', 'priceRange': {'max': 1000}} without including brand or inStock fields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name="Slide 38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input_examples showing correct usage: e.g., {'category': 'laptop', 'priceRange': {'max': 1000}} without including brand or inStock fields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Change nullable types to required types with default values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Remove optional parameters and require all fields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Add a 'required' field listing which parameters are mandatory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tool design best practices recommend using input_examples to show correct parameter usage for tools with optional parameters. Examples demonstrate the expected behavior more effectively than schema definitions alone, showing which fields to include and which to omit. Option A changes semantics. Option C is already standard JSON Schema. Option D removes useful flexibility.</a:t>
            </a:r>
            <a:endParaRPr lang="en-US" sz="1100" dirty="0"/>
          </a:p>
        </p:txBody>
      </p:sp>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name="Slide 38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debugging why their tool consistently receives malformed parameters from Claude. The tool expects dates in ISO 8601 format but receives natural language dates like 'next Tuesday' or 'last month'. The tool's schema specifies type: 'string' for the date parameter. What schema improvement would fix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regex pattern to the parameter schema to enforce ISO 8601 format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format: 'date' and a clear description: 'Date in YYYY-MM-DD format' to the parameter definition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Change type to 'date' which auto-formats to ISO 8601</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server-side validation that rejects non-ISO dates with an error message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name="Slide 38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Q179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format: 'date' and a clear description: 'Date in YYYY-MM-DD format' to the parameter definition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regex pattern to the parameter schema to enforce ISO 8601 format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Change type to 'date' which auto-formats to ISO 8601</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Implement server-side validation that rejects non-ISO dates with an error message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Tool parameter descriptions are the primary way Claude understands expected formats. Adding format: 'date' combined with an explicit description stating 'Date in YYYY-MM-DD format' guides Claude to generate properly formatted dates. Option A may not be understood by all models. Option B uses a non-standard JSON Schema type. Option D adds unnecessary round-trips.</a:t>
            </a:r>
            <a:endParaRPr lang="en-US" sz="1100" dirty="0"/>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name="Slide 38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builds an MCP server for their internal CRM system. The server exposes tools for searching contacts, creating opportunities, and updating deal stages. During testing, they find Claude often calls search_contacts before every update, even when the contact ID is already known from a previous tool result. What design change reduces these unnecessary calls?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cache layer in the MCP server that returns the last search result automatically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the contact ID prominently in all tool results, and update the tool descriptions to indicate when contact_id is already available and search_contacts is unnecessary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the search_contacts tool and require all callers to provide contact IDs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Rate-limit the search_contacts tool to once per conversation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name="Slide 38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Q180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Return the contact ID prominently in all tool results, and update the tool descriptions to indicate when contact_id is already available and search_contacts is unnecessary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cache layer in the MCP server that returns the last search result automatically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Remove the search_contacts tool and require all callers to provide contact IDs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Rate-limit the search_contacts tool to once per conversation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tool results prominently surface the contact_id and descriptions clarify that search is unnecessary when the ID is already known, Claude learns to reuse IDs from previous results. This is a key MCP design pattern: structured responses that carry forward identifiers eliminate redundant lookups. Option A adds complexity. Option C removes a needed function. Option D is too restrictive.</a:t>
            </a:r>
            <a:endParaRPr lang="en-US" sz="1100" dirty="0"/>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name="Slide 38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team's agentic system uses the Agent SDK with multiple tools. One tool, database_query, occasionally returns very large result sets (100K+ tokens). When this happens, the agent's subsequent reasoning quality drops because the large result dominates the context. What pattern addresses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pagination in the database_query tool, returning only the first page with a total count and a next_page token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max_tokens to give Claude more room for reasoning after the large result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Compress the result using gzip before returning it in the tool_result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Filter the result set in the application layer before the agent sees it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name="Slide 38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Q181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pagination in the database_query tool, returning only the first page with a total count and a next_page token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Increase max_tokens to give Claude more room for reasoning after the large result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Compress the result using gzip before returning it in the tool_result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Filter the result set in the application layer before the agent sees it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Pagination is the recommended pattern for tools that can return large result sets. The tool returns a manageable first page with metadata (total count, next_page token), allowing the agent to decide whether to fetch more or work with the current results. This preserves context for reasoning. Option A doesn't reduce the context consumed. Option C isn't supported in tool results. Option D may remove data the agent needs.</a:t>
            </a:r>
            <a:endParaRPr lang="en-US" sz="11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an agentic system and wants to spawn multiple research subagents simultaneously to investigate different aspects of a complex question. How should the coordinator trigger parallel subagent execution?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Make sequential Task tool calls, one for each subagent, with a 'parallel: true' flag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Configure the system prompt with a parallelism parameter specifying concurrent agent count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batch processing API to submit all subagent requests simultaneously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Emit multiple Task tool calls in a single coordinator response to the API</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name="Slide 39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implements an agentic loop where Claude makes tool calls. The developer's implementation processes tool_use blocks sequentially, executing each tool one at a time. They notice the loop is slow when Claude requests multiple tools in a single response. What optimization should they implement?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Execute independent tool calls in parallel — when a response contains multiple tool_use blocks, run them concurrently and return all tool_results together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Limit Claude to one tool call per response using tool_choice to prevent multiple simultaneous requests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Queue tool calls and batch them for execution on a fixed schedule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API timeout to accommodate the sequential execution time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name="Slide 39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Q182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Execute independent tool calls in parallel — when a response contains multiple tool_use blocks, run them concurrently and return all tool_results together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Limit Claude to one tool call per response using tool_choice to prevent multiple simultaneous requests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Queue tool calls and batch them for execution on a fixed schedule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Increase the API timeout to accommodate the sequential execution time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Claude returns multiple tool_use blocks in a single response, they can be executed in parallel if they are independent (which they typically are). All tool_results are then included in the next user message. This significantly reduces the end-to-end latency of the agentic loop. Option A artificially limits Claude's efficiency. Option C adds unnecessary latency. Option D doesn't address the root cause.</a:t>
            </a:r>
            <a:endParaRPr lang="en-US" sz="1100" dirty="0"/>
          </a:p>
        </p:txBody>
      </p:sp>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name="Slide 39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startup is troubleshooting an agent that uses tool_choice: {'type': 'tool', 'name': 'analyze'} with extended thinking enabled. The API returns an error. What is the constraint they're hitting?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Extended thinking is not compatible with any tool_choice setting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'analyze' tool name is a reserved keyword that conflicts with thinking mode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Extended thinking with forced tool_choice (specific tool) is not allowed — use tool_choice 'auto' or 'any' instead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Extended thinking requires tool_choice to be set to 'none'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name="Slide 39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Q183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Extended thinking with forced tool_choice (specific tool) is not allowed — use tool_choice 'auto' or 'any' instead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Extended thinking is not compatible with any tool_choice setting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'analyze' tool name is a reserved keyword that conflicts with thinking mode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Extended thinking requires tool_choice to be set to 'none'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documentation states that extended thinking cannot be used with tool_choice set to a specific tool (forced tool choice). Only 'auto' and 'any' are compatible with thinking mode. This is because forced tool choice restricts Claude's ability to reason about whether the tool is appropriate. Option A is too broad (auto/any work). Option C is not about reserved names. Option D would disable tools entirely.</a:t>
            </a:r>
            <a:endParaRPr lang="en-US" sz="1100" dirty="0"/>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name="Slide 39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needs Claude to generate TypeScript interfaces from API documentation. The output must be syntactically valid TypeScript. They use json_schema mode with a schema: {code: string, interfaces: [{name: string, properties: [{name: string, type: string, optional: boolean}]}]}. The code field contains the full TypeScript output while interfaces contain structured metadata. What issue might arise with this dual-representation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schema is too complex for strict mode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JSON schema cannot contain both string and array fields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TypeScript code in a JSON string will have escaping issues that make it invalid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code field and interfaces array may be inconsistent — the string code might not match the structured metadata</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name="Slide 39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Q184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code field and interfaces array may be inconsistent — the string code might not match the structured metadata</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schema is too complex for strict mode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JSON schema cannot contain both string and array fields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TypeScript code in a JSON string will have escaping issues that make it invalid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representing the same information in two formats (free-text code string and structured metadata), there's a risk of inconsistency — the code might include properties not in the interfaces array or vice versa. The recommended approach is to use only the structured representation and generate the code from it programmatically. Option B is incorrect. Option C is manageable with proper escaping. Option D depends on complexity limits.</a:t>
            </a:r>
            <a:endParaRPr lang="en-US" sz="1100" dirty="0"/>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name="Slide 39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working with the Agent SDK and wants to understand the execution model. Their agent definition includes 3 tools and a system prompt. When they call agent.run(), what happens internally?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SDK makes a single API call with all tools and returns the complete result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SDK sends the tools to a separate tool execution service and polls for results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SDK makes parallel API calls — one per tool — and combines the results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SDK enters an agentic loop: it sends the messages to Claude, receives a response, checks if the response contains tool_use blocks, executes any tools, appends tool results to the conversation, and continues until Claude responds with end_turn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name="Slide 39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Q185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SDK enters an agentic loop: it sends the messages to Claude, receives a response, checks if the response contains tool_use blocks, executes any tools, appends tool results to the conversation, and continues until Claude responds with end_turn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SDK makes a single API call with all tools and returns the complete result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SDK sends the tools to a separate tool execution service and polls for results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SDK makes parallel API calls — one per tool — and combines the results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Agent SDK implements an agentic loop: send messages to Claude → receive response → if tool_use, execute tools and append results → loop until end_turn. This is the standard agentic execution model where the SDK manages the conversation turn-taking between Claude and the tools. Each loop iteration is counted as one 'iteration' for billing via usage.iterations. Options A, C, and D describe incorrect execution models.</a:t>
            </a:r>
            <a:endParaRPr lang="en-US" sz="1100" dirty="0"/>
          </a:p>
        </p:txBody>
      </p:sp>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name="Slide 39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implements a system where Claude generates SQL queries for a data analytics platform. They use structured output to get {query: string, explanation: string, estimated_cost: string}. Users report that the estimated_cost field is often wildly inaccurate. What is the fundamental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estimated_cost field should be a number, not a string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cannot estimate SQL query costs — this should be computed by the database engine's EXPLAIN command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needs access to the database schema to estimate costs accurately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Estimated cost requires real-time metrics that Claude doesn't have access to</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name="Slide 39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Q186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Claude cannot estimate SQL query costs — this should be computed by the database engine's EXPLAIN command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estimated_cost field should be a number, not a string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Claude needs access to the database schema to estimate costs accurately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Estimated cost requires real-time metrics that Claude doesn't have access to</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 cannot accurately estimate SQL query execution costs because this depends on table sizes, index availability, data distribution, and database configuration — all runtime-dependent factors. The correct approach is to have the tool execute EXPLAIN on the generated query and return the database engine's actual cost estimate. Options B-D address symptoms, not the root cause.</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D1117"/>
          </a:solidFill>
          <a:ln/>
        </p:spPr>
      </p:sp>
      <p:sp>
        <p:nvSpPr>
          <p:cNvPr id="3" name="Shape 1"/>
          <p:cNvSpPr/>
          <p:nvPr/>
        </p:nvSpPr>
        <p:spPr>
          <a:xfrm>
            <a:off x="0" y="0"/>
            <a:ext cx="9144000" cy="73152"/>
          </a:xfrm>
          <a:prstGeom prst="rect">
            <a:avLst/>
          </a:prstGeom>
          <a:solidFill>
            <a:srgbClr val="58A6FF"/>
          </a:solidFill>
          <a:ln/>
        </p:spPr>
      </p:sp>
      <p:sp>
        <p:nvSpPr>
          <p:cNvPr id="4" name="Text 2"/>
          <p:cNvSpPr/>
          <p:nvPr/>
        </p:nvSpPr>
        <p:spPr>
          <a:xfrm>
            <a:off x="548640" y="731520"/>
            <a:ext cx="1828800" cy="1371600"/>
          </a:xfrm>
          <a:prstGeom prst="rect">
            <a:avLst/>
          </a:prstGeom>
          <a:noFill/>
          <a:ln/>
        </p:spPr>
        <p:txBody>
          <a:bodyPr wrap="square" rtlCol="0" anchor="ctr"/>
          <a:lstStyle/>
          <a:p>
            <a:pPr indent="0" marL="0">
              <a:buNone/>
            </a:pPr>
            <a:r>
              <a:rPr lang="en-US" sz="7200" b="1" dirty="0">
                <a:solidFill>
                  <a:srgbClr val="58A6FF">
                    <a:alpha val="40000"/>
                  </a:srgbClr>
                </a:solidFill>
                <a:latin typeface="Arial" pitchFamily="34" charset="0"/>
                <a:ea typeface="Arial" pitchFamily="34" charset="-122"/>
                <a:cs typeface="Arial" pitchFamily="34" charset="-120"/>
              </a:rPr>
              <a:t>01</a:t>
            </a:r>
            <a:endParaRPr lang="en-US" sz="7200" dirty="0"/>
          </a:p>
        </p:txBody>
      </p:sp>
      <p:sp>
        <p:nvSpPr>
          <p:cNvPr id="5" name="Text 3"/>
          <p:cNvSpPr/>
          <p:nvPr/>
        </p:nvSpPr>
        <p:spPr>
          <a:xfrm>
            <a:off x="548640" y="1645920"/>
            <a:ext cx="7772400" cy="914400"/>
          </a:xfrm>
          <a:prstGeom prst="rect">
            <a:avLst/>
          </a:prstGeom>
          <a:noFill/>
          <a:ln/>
        </p:spPr>
        <p:txBody>
          <a:bodyPr wrap="square" rtlCol="0" anchor="ctr"/>
          <a:lstStyle/>
          <a:p>
            <a:pPr indent="0" marL="0">
              <a:buNone/>
            </a:pPr>
            <a:r>
              <a:rPr lang="en-US" sz="3600" b="1" dirty="0">
                <a:solidFill>
                  <a:srgbClr val="FFFFFF"/>
                </a:solidFill>
                <a:latin typeface="Arial" pitchFamily="34" charset="0"/>
                <a:ea typeface="Arial" pitchFamily="34" charset="-122"/>
                <a:cs typeface="Arial" pitchFamily="34" charset="-120"/>
              </a:rPr>
              <a:t>Agentic Architecture</a:t>
            </a:r>
            <a:endParaRPr lang="en-US" sz="3600" dirty="0"/>
          </a:p>
          <a:p>
            <a:pPr indent="0" marL="0">
              <a:buNone/>
            </a:pPr>
            <a:r>
              <a:rPr lang="en-US" sz="3600" b="1" dirty="0">
                <a:solidFill>
                  <a:srgbClr val="FFFFFF"/>
                </a:solidFill>
                <a:latin typeface="Arial" pitchFamily="34" charset="0"/>
                <a:ea typeface="Arial" pitchFamily="34" charset="-122"/>
                <a:cs typeface="Arial" pitchFamily="34" charset="-120"/>
              </a:rPr>
              <a:t>&amp; Design Patterns</a:t>
            </a:r>
            <a:endParaRPr lang="en-US" sz="3600" dirty="0"/>
          </a:p>
        </p:txBody>
      </p:sp>
      <p:sp>
        <p:nvSpPr>
          <p:cNvPr id="6" name="Text 4"/>
          <p:cNvSpPr/>
          <p:nvPr/>
        </p:nvSpPr>
        <p:spPr>
          <a:xfrm>
            <a:off x="548640" y="2560320"/>
            <a:ext cx="7772400" cy="731520"/>
          </a:xfrm>
          <a:prstGeom prst="rect">
            <a:avLst/>
          </a:prstGeom>
          <a:noFill/>
          <a:ln/>
        </p:spPr>
        <p:txBody>
          <a:bodyPr wrap="square" rtlCol="0" anchor="ctr"/>
          <a:lstStyle/>
          <a:p>
            <a:pPr indent="0" marL="0">
              <a:lnSpc>
                <a:spcPct val="130000"/>
              </a:lnSpc>
              <a:buNone/>
            </a:pPr>
            <a:r>
              <a:rPr lang="en-US" sz="1600" dirty="0">
                <a:solidFill>
                  <a:srgbClr val="8B949E"/>
                </a:solidFill>
                <a:latin typeface="Arial" pitchFamily="34" charset="0"/>
                <a:ea typeface="Arial" pitchFamily="34" charset="-122"/>
                <a:cs typeface="Arial" pitchFamily="34" charset="-120"/>
              </a:rPr>
              <a:t>The core loop, coordinator-subagent patterns, task decomposition,</a:t>
            </a:r>
            <a:endParaRPr lang="en-US" sz="1600" dirty="0"/>
          </a:p>
          <a:p>
            <a:pPr indent="0" marL="0">
              <a:lnSpc>
                <a:spcPct val="130000"/>
              </a:lnSpc>
              <a:buNone/>
            </a:pPr>
            <a:r>
              <a:rPr lang="en-US" sz="1600" dirty="0">
                <a:solidFill>
                  <a:srgbClr val="8B949E"/>
                </a:solidFill>
                <a:latin typeface="Arial" pitchFamily="34" charset="0"/>
                <a:ea typeface="Arial" pitchFamily="34" charset="-122"/>
                <a:cs typeface="Arial" pitchFamily="34" charset="-120"/>
              </a:rPr>
              <a:t>fork_session, context contamination, and session management</a:t>
            </a:r>
            <a:endParaRPr lang="en-US" sz="1600" dirty="0"/>
          </a:p>
        </p:txBody>
      </p:sp>
      <p:sp>
        <p:nvSpPr>
          <p:cNvPr id="7" name="Shape 5"/>
          <p:cNvSpPr/>
          <p:nvPr/>
        </p:nvSpPr>
        <p:spPr>
          <a:xfrm>
            <a:off x="548640" y="4389120"/>
            <a:ext cx="1828800" cy="36576"/>
          </a:xfrm>
          <a:prstGeom prst="rect">
            <a:avLst/>
          </a:prstGeom>
          <a:solidFill>
            <a:srgbClr val="58A6FF"/>
          </a:solidFill>
          <a:ln/>
        </p:spPr>
      </p:sp>
      <p:sp>
        <p:nvSpPr>
          <p:cNvPr id="8" name="Text 6"/>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Emit multiple Task tool calls in a single coordinator response to the API</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Make sequential Task tool calls, one for each subagent, with a 'parallel: true' flag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Configure the system prompt with a parallelism parameter specifying concurrent agent count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the batch processing API to submit all subagent requests simultaneously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correct pattern for parallel subagent spawning is to emit multiple Task tool calls in a single coordinator response. Claude naturally supports parallel tool calling — when the coordinator's response contains multiple tool_use blocks, they can be executed simultaneously. Option A uses a non-existent 'parallel' flag. Option C uses batch API which is for independent requests, not coordinated subagents. Option D references a non-existent configuration parameter.</a:t>
            </a:r>
            <a:endParaRPr lang="en-US" sz="1100" dirty="0"/>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name="Slide 40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creates an MCP tool that wraps a SOAP-based legacy API. The SOAP API returns XML with deeply nested namespaced elements. What transformation should the MCP tool apply before returning results to Claude?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the raw XML — Claude can parse XML natively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Base64-encode the XML and return it as a string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Convert to a flat key-value pair format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Convert to a simplified JSON structure that strips namespaces and flattens unnecessary nesting, keeping only the business-relevant fields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name="Slide 40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Q187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Convert to a simplified JSON structure that strips namespaces and flattens unnecessary nesting, keeping only the business-relevant fields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Return the raw XML — Claude can parse XML natively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Base64-encode the XML and return it as a string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Convert to a flat key-value pair format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MCP tools should return high-signal, Claude-friendly responses. Complex XML with namespaces and deep nesting wastes context tokens and confuses tool result processing. Converting to simplified JSON with only business-relevant fields improves both context efficiency and Claude's ability to use the data. Option A wastes tokens on XML overhead. Option C may lose hierarchical relationships. Option D makes the data unusable.</a:t>
            </a:r>
            <a:endParaRPr lang="en-US" sz="1100" dirty="0"/>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name="Slide 40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Tool Design &amp; Tool Use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an MCP server that integrates with Salesforce. Their tool catalog includes: search_contacts, get_contact_by_id, update_contact, create_opportunity, get_opportunity_pipeline, update_opportunity_stage, generate_report, and send_email. This is 8 tools. During testing, Claude occasionally picks the wrong tool (e.g., search_contacts when get_contact_by_id is more appropriate). What improves tool selection accuracy?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detailed descriptions that clearly differentiate each tool's purpose with usage guidance: e.g., 'search_contacts: Use when you need to FIND contacts by name, email, or company. NOT for retrieving a known contact (use get_contact_by_id instead)'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to 4 tools by combining related operations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tool_router tool that Claude calls first to determine which tool to use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Rename tools with numbered prefixes: tool1_search, tool2_get, etc.</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name="Slide 40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Tool Design &amp; Tool Use  ·  Q188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detailed descriptions that clearly differentiate each tool's purpose with usage guidance: e.g., 'search_contacts: Use when you need to FIND contacts by name, email, or company. NOT for retrieving a known contact (use get_contact_by_id instead)'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Reduce to 4 tools by combining related operations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Add a tool_router tool that Claude calls first to determine which tool to use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Rename tools with numbered prefixes: tool1_search, tool2_get, etc.</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Tool descriptions are the primary mechanism Claude uses for tool selection. Detailed descriptions that include positive use cases ('use when...') and negative guidance ('NOT for...') significantly improve selection accuracy. This is especially important for semantically similar tools like search_contacts vs get_contact_by_id. Option A loses granularity. Option C adds unnecessary indirection. Option D doesn't help with semantics.</a:t>
            </a:r>
            <a:endParaRPr lang="en-US" sz="1100" dirty="0"/>
          </a:p>
        </p:txBody>
      </p:sp>
    </p:spTree>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name="Slide 404">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40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Prompt Engineering &amp; System Prompts</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name="Slide 40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 code review system that generates reviews and then validates them. They notice that when the same Claude session generates code and then reviews it, the reviews are less critical than when a separate session performs the review. What architectural change would most effectively address this bias?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stronger instructions in the review prompt to be critical and thorough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separate Claude instance without the generation context to perform the review</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 multi-pass review within the same session with explicit self-critique prompts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temperature parameter during the review phase to encourage diverse perspectives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name="Slide 40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Q189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 separate Claude instance without the generation context to perform the review</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stronger instructions in the review prompt to be critical and thorough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Implement a multi-pass review within the same session with explicit self-critique prompts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Increase the temperature parameter during the review phase to encourage diverse perspectives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explicitly states that a session retaining reasoning context from generation is less effective at self-review. An independent review instance without prior reasoning context provides more objective evaluation. Option A attempts to override the bias with instructions but doesn't address the fundamental context contamination. Option C keeps the same contaminated context. Option D doesn't address the root cause — temperature affects randomness, not objectivity.</a:t>
            </a:r>
            <a:endParaRPr lang="en-US" sz="1100" dirty="0"/>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name="Slide 40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code review tool produces findings with high false positive rates, particularly flagging correct error handling as 'missing error handling' and marking intentional type assertions as 'unsafe casts.' The team has already added general instructions to 'be more conservative.' What approach would most effectively reduce false positives?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confidence threshold that suppresses findings below 90% confidence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context window to give Claude more surrounding code for better analysis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Provide 2-4 few-shot examples showing the specific false positive patterns and the correct nonflagging behavior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tool_choice to force Claude to use a specific static analysis tool instead of relying on its own judgment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name="Slide 40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Provide 2-4 few-shot examples showing the specific false positive patterns and the correct nonflagging behavior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confidence threshold that suppresses findings below 90% confidence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Increase the context window to give Claude more surrounding code for better analysis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tool_choice to force Claude to use a specific static analysis tool instead of relying on its own judgment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states that few-shot prompting is the most effective technique for consistent, actionable output, especially for ambiguous scenarios. Targeted examples showing the specific false positive patterns and correct behavior enable Claude to generalize to novel patterns. General instructions like 'be conservative' are explicitly noted as failing to improve precision. Option B adds tokens but doesn't address the reasoning error. Option C relies on self-reported confidence which is poorly calibrated. Option D removes Claude's reasoning capability entirely.</a:t>
            </a:r>
            <a:endParaRPr lang="en-US" sz="1100" dirty="0"/>
          </a:p>
        </p:txBody>
      </p:sp>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name="Slide 40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During a long debugging session in Claude Code, the architect notices the agent starts giving vague, generic responses like 'this follows typical patterns' instead of referencing specific classes and methods it examined earlier. What is happening and what should the architect do?</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Context degradation from an extended session — use /compact and persist key findings in scratchpad files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model's temperature is increasing over time — restart with a lower temperature setting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model is rate-limited — wait a few minutes before continuing the debugging session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agent needs more explicit instructions — add detailed debugging steps to the system prompt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evaluating whether to use subagents or agent teams for a complex codebase migration project that requires investigation of the legacy system, design of the new architecture, implementation of changes, and writing tests. The tasks have significant interdependencies and team members need to discuss findings. Which option is most appropriate?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agent teams — teammates can share findings, claim tasks from a shared list, and communicate directly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subagents — each handles one phase and reports results back to the coordinator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single agent session with extended context to maintain coherence across all phases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prompt chaining with separate sessions for each phase, passing summaries between them</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name="Slide 41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Context degradation from an extended session — use /compact and persist key findings in scratchpad files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model's temperature is increasing over time — restart with a lower temperature setting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model is rate-limited — wait a few minutes before continuing the debugging session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agent needs more explicit instructions — add detailed debugging steps to the system prompt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specifically describes context degradation in extended sessions where inconsistent answers and 'typical patterns' language replace specific references. The solution is to use /compact to reduce context usage and persist key findings in scratchpad files that survive context boundaries. Option A has no basis — temperature doesn't increase during a session. Option C would not affect response quality. Option D doesn't address the root cause of overloaded context.</a:t>
            </a:r>
            <a:endParaRPr lang="en-US" sz="1100" dirty="0"/>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name="Slide 41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data extraction system processes invoices from multiple vendors. The team discovers that while overall accuracy is 97%, invoices from one specific vendor have a 23% error rate on the 'tax_amount' field. Their current evaluation approach checks aggregate accuracy across all vendors. What is the most effective improvement to their evaluation methodology?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Lower the overall accuracy threshold from 97% to 90% to account for the problematic vendor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more training examples from the problematic vendor to the system prompt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separate extraction pipeline specifically for the problematic vendor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stratified sampling that measures accuracy by document type AND by field segment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name="Slide 41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stratified sampling that measures accuracy by document type AND by field segment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Lower the overall accuracy threshold from 97% to 90% to account for the problematic vendor</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more training examples from the problematic vendor to the system prompt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Create a separate extraction pipeline specifically for the problematic vendor</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emphasizes that aggregate accuracy can mask poor performance on specific types. Stratified random sampling by document type AND field segment reveals these hidden issues. Option A lowers standards without fixing the problem. Option B may help but doesn't address the evaluation gap. Option D is over-engineering a solution without understanding the full scope of issues across other vendors.</a:t>
            </a:r>
            <a:endParaRPr lang="en-US" sz="1100" dirty="0"/>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name="Slide 41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configuring a Claude Code project that uses a monorepo with frontend (React), backend (Express), and shared library packages. The CLAUDE.md configuration needs to provide contextspecific instructions. What is the optimal configuration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Single root CLAUDE.md with all instructions organized by package name in separate sections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Root CLAUDE.md with universal standards plus subdirectory CLAUDE.md files for packagespecific conventions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Separate .claude/rules/ files with glob patterns targeting each package's file types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User-level ~/.claude/CLAUDE.md with all project-specific instructions for personal use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name="Slide 41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Root CLAUDE.md with universal standards plus subdirectory CLAUDE.md files for packagespecific conventions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Single root CLAUDE.md with all instructions organized by package name in separate sections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Separate .claude/rules/ files with glob patterns targeting each package's file types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User-level ~/.claude/CLAUDE.md with all project-specific instructions for personal use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CLAUDE.md hierarchy is designed for exactly this pattern: root-level CLAUDE.md for universal standards (coding style, commit messages, testing requirements) plus subdirectory CLAUDE.md files that add package-specific context when working in those directories. Option A loads all instructions regardless of context. Option C works for file-type conventions but not package-level context. Option D is user-level and not shared with the team.</a:t>
            </a:r>
            <a:endParaRPr lang="en-US" sz="1100" dirty="0"/>
          </a:p>
        </p:txBody>
      </p:sp>
    </p:spTree>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name="Slide 41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wants their Claude Code skill for database migrations to accept a migration name as a parameter and use it within the skill's instructions. Which SKILL.md feature enables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required-params field in the SKILL.md frontmatter listing expected parameters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custom input_schema JSON definition in the skill frontmatter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Environment variables set before skill invocation using the shell frontmatter field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$ARGUMENTS substitution variable in the skill content, with argument-hint in frontmatter to prompt for the parameter</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name="Slide 41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$ARGUMENTS substitution variable in the skill content, with argument-hint in frontmatter to prompt for the parameter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 required-params field in the SKILL.md frontmatter listing expected parameters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 custom input_schema JSON definition in the skill frontmatter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Environment variables set before skill invocation using the shell frontmatter field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SKILL.md supports string substitutions including $ARGUMENTS (the full argument string) and $N (positional arguments). The argument-hint frontmatter field prompts the user for required parameters when not provided. Option B references a non-existent field — skills don't use input_schema. Option C's shell field is for shell setup, not parameter passing. Option D references a non-existent field.</a:t>
            </a:r>
            <a:endParaRPr lang="en-US" sz="1100" dirty="0"/>
          </a:p>
        </p:txBody>
      </p:sp>
    </p:spTree>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name="Slide 41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prompt engineer is designing a system prompt for a Claude-powered code review tool. They need Claude to check for security vulnerabilities, code style issues, and documentation completeness. They've found that using natural language paragraphs leads to inconsistent rule application. What structuring technique would most improve consistency?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XML tags to structure different concern areas with explicit criteria for each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Number each rule and add a priority ranking from 1 to 10</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Write all rules as a bulleted list in a single paragraph for easy scanning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separate system prompts for each concern and run three independent reviews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name="Slide 41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XML tags to structure different concern areas with explicit criteria for each</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Number each rule and add a priority ranking from 1 to 10</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Write all rules as a bulleted list in a single paragraph for easy scanning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separate system prompts for each concern and run three independent reviews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Claude prompting best practices recommend using XML tags (like &lt;security_rules&gt;, &lt;style_rules&gt;, &lt;documentation_rules&gt;) to structure different concern areas, reducing misinterpretation and improving consistent rule application. Option A provides ordering but not structural separation. Option C is still unstructured. Option D triples costs without improving within-review consistency.</a:t>
            </a:r>
            <a:endParaRPr lang="en-US" sz="1100" dirty="0"/>
          </a:p>
        </p:txBody>
      </p:sp>
    </p:spTree>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name="Slide 41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using the Claude Agent SDK (Python) and wants to load project-level configurations including skills, CLAUDE.md memory, and custom commands. How should they configure the query() call?</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Pass config_path pointing to the project's .claude directory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--settings CLI flag to point to the project configuration files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Manually read and inject CLAUDE.md content into the system prompt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setting_sources=['project'] in the ClaudeAgentOptions to load project configuration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agent teams — teammates can share findings, claim tasks from a shared list, and communicate directly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subagents — each handles one phase and reports results back to the coordinator</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a single agent session with extended context to maintain coherence across all phases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prompt chaining with separate sessions for each phase, passing summaries between them</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Agent teams are designed for complex work requiring discussion and coordination between agents. The shared task list, mailbox messaging, and ability for teammates to claim work and communicate directly makes agent teams ideal for interdependent tasks. Option A limits communication to only report-back to coordinator. Option C risks context degradation in a very long session. Option D loses inter-phase context and prevents real-time coordination.</a:t>
            </a:r>
            <a:endParaRPr lang="en-US" sz="1100" dirty="0"/>
          </a:p>
        </p:txBody>
      </p:sp>
    </p:spTree>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name="Slide 42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Set setting_sources=['project'] in the ClaudeAgentOptions to load project configuration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Pass config_path pointing to the project's .claude directory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the --settings CLI flag to point to the project configuration files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Manually read and inject CLAUDE.md content into the system prompt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Agent SDK uses setting_sources=['project'] in ClaudeAgentOptions to automatically load projectlevel configurations including skills, slash commands, memory (CLAUDE.md), and plugins from the project's .claude directory. Option A uses a non-existent parameter. Option C is manual and misses skills/commands. Option D is a CLI flag, not an SDK configuration.</a:t>
            </a:r>
            <a:endParaRPr lang="en-US" sz="1100" dirty="0"/>
          </a:p>
        </p:txBody>
      </p:sp>
    </p:spTree>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name="Slide 42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agentic system uses prompt caching to reduce costs on repeated API calls. The developer notices that cache hits drop to 0% whenever they change the model's tool definitions, even though the rest of the prompt is identical. What explains this behavior?</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 definitions are not included in the cache computation, so this must be caused by something else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 definitions are at the top of the cache hierarchy; changing them invalidates the tools, system, and messages layers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 caching requires a minimum of 4096 tokens for tool definitions to be cached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cache TTL expired between the tool definition change and the next API call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name="Slide 42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Tool definitions are at the top of the cache hierarchy; changing them invalidates the tools, system, and messages layers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Tool definitions are not included in the cache computation, so this must be caused by something else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Prompt caching requires a minimum of 4096 tokens for tool definitions to be cached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cache TTL expired between the tool definition change and the next API call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prompt cache hierarchy is: tools → system → messages. Changes at any level invalidate that level AND all subsequent levels. Since tool definitions are at the top, changing them invalidates everything, including cached system prompts and messages. Option A is incorrect — tools are part of the cache. Option B applies minimum token thresholds to system/messages, not as a tool-specific rule. Option D is possible but the pattern of 0% hits correlated with tool changes points to hierarchy invalidation.</a:t>
            </a:r>
            <a:endParaRPr lang="en-US" sz="1100" dirty="0"/>
          </a:p>
        </p:txBody>
      </p:sp>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name="Slide 42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agent architect is configuring prompt caching for a long-running agent that makes repeated API calls. The system prompt and first few conversation turns are stable, but the most recent messages change frequently. Where should explicit cache breakpoints be placed for optimal savings?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 the last stable content block before the frequently changing messages, with up to 4 explicit breakpoints on stable blocks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 every message in the conversation to cache as much as possible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on the system prompt since tool definitions shouldn't be cached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 the most recent messages to cache the newest content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name="Slide 42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On the last stable content block before the frequently changing messages, with up to 4 explicit breakpoints on stable blocks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On every message in the conversation to cache as much as possible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Only on the system prompt since tool definitions shouldn't be cached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On the most recent messages to cache the newest content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Explicit cache breakpoints should be placed on the last stable content blocks to maximize cache hits. Up to 4 explicit breakpoints can be placed per request. Content after the last breakpoint changes frequently and won't benefit from caching. Option A wastes cache writes on unstable content. Option C misses caching opportunities on stable conversation turns. Option D caches content most likely to change, wasting writes.</a:t>
            </a:r>
            <a:endParaRPr lang="en-US" sz="1100" dirty="0"/>
          </a:p>
        </p:txBody>
      </p:sp>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name="Slide 42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prompt engineer needs Claude to always follow a specific sequence: analyze the input, identify issues, rank by severity, and then produce recommendations. They've tried instructions but Claude occasionally skips the ranking step. What technique most reliably enforces the full sequence?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explicit step numbering in the prompt with 'you MUST complete all 4 steps'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XML tags for each step with detailed instructions inside each tag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prompt chaining — separate API calls for each step, where each step's output feeds the next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self-check instruction: 'before responding, verify all 4 steps are completed'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name="Slide 42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Q199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prompt chaining — separate API calls for each step, where each step's output feeds the next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explicit step numbering in the prompt with 'you MUST complete all 4 steps'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XML tags for each step with detailed instructions inside each tag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 a self-check instruction: 'before responding, verify all 4 steps are completed'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Prompt chaining breaks a complex task into separate API calls for each step, with each step's output feeding the next. This provides deterministic enforcement of the sequence since each step must complete before the next begins. It also allows inspection of intermediate outputs. Options A, C, and D improve compliance but remain probabilistic — the model may still skip steps in a single response.</a:t>
            </a:r>
            <a:endParaRPr lang="en-US" sz="1100" dirty="0"/>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name="Slide 42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When designing an MCP tool that returns customer data, a developer includes internal database IDs, audit trail timestamps, query execution metrics, and the actual customer information in every response. The agent's subsequent reasoning occasionally references internal IDs causing confusion in customerfacing responses. What should the developer change?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post-processing to strip internal IDs from Claude's responses before sending to customers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Redesign the tool to return only high-signal information with semantic, stable identifiers relevant to the agent's task</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Instruct Claude in the system prompt to never reference internal IDs in customer-facing responses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separate tools: one that returns internal data for logging and one that returns only customerfacing data</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name="Slide 42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Redesign the tool to return only high-signal information with semantic, stable identifiers relevant to the agent's task</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post-processing to strip internal IDs from Claude's responses before sending to customers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Instruct Claude in the system prompt to never reference internal IDs in customer-facing responses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separate tools: one that returns internal data for logging and one that returns only customerfacing data</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MCP tool design best practices specify returning only high-signal information with semantic, stable identifiers. Including internal database IDs and query metrics wastes context and introduces irrelevant data that Claude may inadvertently use. Option A treats symptoms. Option B relies on probabilistic compliance. Option D over-complicates the tool distribution.</a:t>
            </a:r>
            <a:endParaRPr lang="en-US" sz="1100" dirty="0"/>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name="Slide 42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configures server-side compaction with custom instructions. After compaction, they notice critical technical decisions from early in the conversation are summarized too tersely, losing important rationale. The default summarization prompt isn't preserving architectural decision context. What configuration change addresses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trigger threshold to delay compaction and preserve more of the original conversation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Provide custom compaction instructions that explicitly request preservation of technical decisions, rationale, and architectural choices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compaction and manually manage context by removing non-essential messages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pause_after_compaction to review and supplement the summary after each compaction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When configuring the effort parameter for different components of a multi-agent system, which combination of effort levels is most appropriate?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max for coordinator reasoning, high for primary analysis agents, low for simple data-fetching subagents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high for all agents to ensure consistent quality across the system</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low for the coordinator to minimize costs, max for analysis subagents to maximize depth</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medium for all agents with manual temperature adjustments for different task types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name="Slide 43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Provide custom compaction instructions that explicitly request preservation of technical decisions, rationale, and architectural choices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Increase the trigger threshold to delay compaction and preserve more of the original conversation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Disable compaction and manually manage context by removing non-essential messages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pause_after_compaction to review and supplement the summary after each compaction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compaction API supports custom 'instructions' that completely replace the default summarization prompt. By providing instructions that explicitly prioritize preserving technical decisions and their rationale, the resulting summary will maintain this critical context. Option A delays compaction but doesn't fix the summarization quality. Option C removes automatic management. Option D allows supplementation but doesn't fix the base summary quality.</a:t>
            </a:r>
            <a:endParaRPr lang="en-US" sz="1100" dirty="0"/>
          </a:p>
        </p:txBody>
      </p:sp>
    </p:spTree>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name="Slide 43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needs a Claude agent to generate a detailed analysis report that must have a specific structure: executive summary, methodology, findings (as an array), and recommendations. The agent should be guaranteed to produce this exact structure. What is the most robust approach for Claude 4.6 models?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Detailed system prompt instructions describing the required report structure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Few-shot examples showing correctly structured reports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tool definition with the report structure as the JSON schema, using forced tool_choice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output_config with json_schema type and strict: true on the corresponding tool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name="Slide 43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output_config with json_schema type and strict: true on the corresponding tool</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Detailed system prompt instructions describing the required report structure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Few-shot examples showing correctly structured reports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 tool definition with the report structure as the JSON schema, using forced tool_choice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strict: true on tool definitions guarantees schema conformance through grammar-based compilation. This eliminates structural errors entirely for 4.6 models. Combined with output_config using json_schema, this provides the strongest format guarantee. Option A and B improve compliance but don't guarantee it. Option C provides schema compliance at the tool level but strict mode adds grammar-level enforcement.</a:t>
            </a:r>
            <a:endParaRPr lang="en-US" sz="1100" dirty="0"/>
          </a:p>
        </p:txBody>
      </p:sp>
    </p:spTree>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name="Slide 43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has an MCP server that exposes 12 tools for customer support. Six of these tools are for management analytics (not relevant during customer interactions). Agents occasionally call analytics tools during customer sessions, providing irrelevant information. What is the best solution?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instructions to the system prompt explaining which tools to use during customer interactions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Rename the analytics tools with a 'mgmt_' prefix so the agent can differentiate them</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tool_choice to restrict available tools during customer sessions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separate MCP server configurations — one for customer support agents and one for analytics agents, each with scoped tools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name="Slide 43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Create separate MCP server configurations — one for customer support agents and one for analytics agents, each with scoped tools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instructions to the system prompt explaining which tools to use during customer interactions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Rename the analytics tools with a 'mgmt_' prefix so the agent can differentiate them</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tool_choice to restrict available tools during customer sessions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restricting each agent's tool set to role-relevant tools. Agents with tools outside their specialization misuse them. Separate MCP configurations ensure customer support agents only see support tools and analytics agents only see analytics tools. Option A relies on probabilistic compliance. Option C restricts to a single tool, not a subset. Option D is a partial fix that doesn't enforce boundaries.</a:t>
            </a:r>
            <a:endParaRPr lang="en-US" sz="1100" dirty="0"/>
          </a:p>
        </p:txBody>
      </p:sp>
    </p:spTree>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name="Slide 43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deploys a Claude-powered agent that handles both English and Spanish customer interactions. The agent's prompt caching is configured with a cache breakpoint on the system prompt. When the system switches between English and Spanish conversations, cache hit rates drop significantly. What is the most likely cause?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 caching doesn't support multilingual content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Spanish tokens are larger than English tokens, exceeding the cache size limit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system prompt changes between English and Spanish conversations, invalidating the cache at that level and all subsequent levels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5-minute cache TTL expires between language switches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name="Slide 43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system prompt changes between English and Spanish conversations, invalidating the cache at that level and all subsequent levels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Prompt caching doesn't support multilingual content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Spanish tokens are larger than English tokens, exceeding the cache size limit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5-minute cache TTL expires between language switches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If the system prompt includes language-specific instructions that change between English and Spanish conversations, this invalidates the system-level cache and all subsequent levels (messages). Changes at any level in the cache hierarchy invalidate that level and everything below it. Option A is incorrect. Option C misunderstands tokenization. Option D is possible but the pattern correlating with language switches points to content changes.</a:t>
            </a:r>
            <a:endParaRPr lang="en-US" sz="1100" dirty="0"/>
          </a:p>
        </p:txBody>
      </p:sp>
    </p:spTree>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name="Slide 43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tool that must always output a specific JSON structure: {"status": "success"|"error", "data": object, "metadata": object}. They want to guarantee this structure on every response with no exceptions. Which approach provides the absolute strongest guarantee on Claude 4.6?</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output_config with json_schema type, strict: true, and the specified schema</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Tool definition with the schema and tool_choice forced to that tool</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System prompt with explicit JSON template and instructions to follow it exactly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Few-shot examples showing 5 different correct JSON responses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name="Slide 43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output_config with json_schema type, strict: true, and the specified schema</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Tool definition with the schema and tool_choice forced to that tool</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System prompt with explicit JSON template and instructions to follow it exactly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Few-shot examples showing 5 different correct JSON responses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output_config with json_schema and strict: true provides grammar-level enforcement — the output is literally constrained to conform to the schema through grammar-based generation. This is the strongest possible guarantee. Tool definitions with forced tool_choice (Option B) also provide strong guarantees but at the tool-call level rather than the response level. Options A and D are probabilistic approaches.</a:t>
            </a:r>
            <a:endParaRPr lang="en-US" sz="1100" dirty="0"/>
          </a:p>
        </p:txBody>
      </p:sp>
    </p:spTree>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name="Slide 43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development team wants to test a new prompt strategy for their agent without affecting the production CLAUDE.md configuration. They want temporary instructions that only apply during testing. What is the most appropriate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temporary branch and modify the project CLAUDE.md for testing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.claude/rules/testing.md file with a feature flag that enables the new strategy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Modify ~/.claude/CLAUDE.md with testing instructions since user-level overrides project-level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--append-system-prompt with the testing instructions when invoking Claude Code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max for coordinator reasoning, high for primary analysis agents, low for simple data-fetching subagents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high for all agents to ensure consistent quality across the system</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low for the coordinator to minimize costs, max for analysis subagents to maximize depth</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medium for all agents with manual temperature adjustments for different task types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effort parameter should be tuned per agent role: max/high for complex reasoning (coordinator decisions, analysis), and low for simple focused tasks (data fetching, formatting) where speed and cost efficiency matter more than deep reasoning. Option B wastes tokens on simple tasks. Option C inverts priorities — the coordinator needs the most reasoning capability. Option D ignores task-specific optimization opportunities, and temperature is a separate concept.</a:t>
            </a:r>
            <a:endParaRPr lang="en-US" sz="1100" dirty="0"/>
          </a:p>
        </p:txBody>
      </p:sp>
    </p:spTree>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name="Slide 44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--append-system-prompt with the testing instructions when invoking Claude Code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Create a temporary branch and modify the project CLAUDE.md for testing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a .claude/rules/testing.md file with a feature flag that enables the new strategy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Modify ~/.claude/CLAUDE.md with testing instructions since user-level overrides project-level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--append-system-prompt flag adds instructions to the default system prompt without modifying any configuration files. This is ideal for temporary testing scenarios. Option A creates version control overhead for temporary changes. Option C is incorrect about precedence — user-level doesn't override project-level, and it would affect all projects. Option D requires post-test cleanup.</a:t>
            </a:r>
            <a:endParaRPr lang="en-US" sz="1100" dirty="0"/>
          </a:p>
        </p:txBody>
      </p:sp>
    </p:spTree>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name="Slide 44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an MCP tool for document search. The tool should accept a query string and optional filters (date range, document type, author). The tool's input_schema defines all parameters. The development team finds that Claude frequently omits the optional filters even when the user's request clearly mentions them. What improvement would help?</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Make all filter parameters required instead of optional</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input_examples showing queries that correctly use optional filters alongside the query string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'note' in the system prompt listing all available filter parameters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Split the tool into separate tools — one for simple search and one for filtered search</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name="Slide 44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input_examples showing queries that correctly use optional filters alongside the query string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Make all filter parameters required instead of optional</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Add a 'note' in the system prompt listing all available filter parameters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Split the tool into separate tools — one for simple search and one for filtered search</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input_examples in the tool definition show concrete usage patterns including optional parameters. When Claude sees examples of correctly structured inputs with optional filters, it learns to use them appropriately. Option A forces unnecessary parameters on simple queries. Option C adds instructions but not contextual examples. Option D creates tool proliferation, degrading overall tool selection quality.</a:t>
            </a:r>
            <a:endParaRPr lang="en-US" sz="1100" dirty="0"/>
          </a:p>
        </p:txBody>
      </p:sp>
    </p:spTree>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name="Slide 44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solutions engineer is designing a content generation system that needs to produce marketing copy for products in a specific brand voice. The copy must always include a product name, tagline, description (50-100 words), and exactly 3 bullet points. What combination of techniques best achieves consistent, branded output?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tool definition with JSON schema enforcing the structure plus few-shot examples demonstrating the brand voice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Detailed system prompt describing the brand voice with output format instructions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Few-shot examples alone showing the desired brand voice and format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output_config with a strict schema and no additional prompting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name="Slide 44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 tool definition with JSON schema enforcing the structure plus few-shot examples demonstrating the brand voice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Detailed system prompt describing the brand voice with output format instructions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Few-shot examples alone showing the desired brand voice and format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output_config with a strict schema and no additional prompting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Combining a tool definition with JSON schema (for structural guarantees: product name, tagline, description, 3 bullet points) with few-shot examples (for brand voice consistency) addresses both dimensions. Schema alone guarantees structure but not style. Few-shot alone demonstrates style but doesn't guarantee structure. Option A is probabilistic. Option D enforces structure but doesn't guide brand voice.</a:t>
            </a:r>
            <a:endParaRPr lang="en-US" sz="1100" dirty="0"/>
          </a:p>
        </p:txBody>
      </p:sp>
    </p:spTree>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name="Slide 44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technical lead is building a document processing system and wants to use Claude effectively for long documents (200+ pages). The official prompting guide recommends a specific layout for long context prompts. What is the recommended structure?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Query first, then the document, so Claude knows what to look for while reading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Document split into chunks with queries interspersed between relevant chunks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Document as a system message with queries as user messages for role separation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Longform data at the top of the prompt with queries/instructions at the end, for approximately 30% quality improvement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name="Slide 44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Q209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Longform data at the top of the prompt with queries/instructions at the end, for approximately 30% quality improvement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Query first, then the document, so Claude knows what to look for while reading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Document split into chunks with queries interspersed between relevant chunks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Document as a system message with queries as user messages for role separation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official Claude prompting best practices recommend placing longform data at the top of the prompt and queries/instructions at the end. This layout provides approximately 30% quality improvement for long context tasks. This counters the intuitive approach of putting the question first. Option A puts queries first which is less effective. Option B fragments the document unnecessarily. Option D doesn't follow the recommended pattern.</a:t>
            </a:r>
            <a:endParaRPr lang="en-US" sz="1100" dirty="0"/>
          </a:p>
        </p:txBody>
      </p:sp>
    </p:spTree>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name="Slide 44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Claude Code project has the following CLAUDE.md hierarchy: root CLAUDE.md says 'use tabs for indentation', and packages/frontend/CLAUDE.md says 'use 2 spaces for indentation.' When editing a file in packages/frontend/, which indentation rule applies?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Tabs (root level always takes precedence)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An error occurs due to conflicting instructions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2 spaces (subdirectory CLAUDE.md overrides root for files in that directory)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Both are loaded and Claude will randomly choose between them</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name="Slide 44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2 spaces (subdirectory CLAUDE.md overrides root for files in that directory)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Tabs (root level always takes precedence)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An error occurs due to conflicting instructions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Both are loaded and Claude will randomly choose between them</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In the CLAUDE.md hierarchy, subdirectory files add context specific to their directory. When editing files in packages/frontend/, the subdirectory CLAUDE.md provides the more specific instruction. The hierarchy is designed so that more specific (closer to the file being edited) instructions take precedence. Option A incorrectly states root always wins. Options C and D don't reflect the documented behavior.</a:t>
            </a:r>
            <a:endParaRPr lang="en-US" sz="1100" dirty="0"/>
          </a:p>
        </p:txBody>
      </p:sp>
    </p:spTree>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name="Slide 44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building a Claude-based code reviewer wants to reduce false positives where the tool flags intentional design patterns as issues. General instructions to 'be less aggressive' have not helped. According to the exam guide, what is the most effective technique?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whitelist of approved patterns that should never be flagged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Lower Claude's confidence threshold for flagging issues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simpler model that generates fewer false positives overall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Provide 2-4 targeted few-shot examples showing the specific false positive patterns and the correct behavior (not flagging them)</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research agent compiles a report from multiple sources but loses source attribution during the summarization step. The final report contains statistics and claims without any indication of which source they came from, and some conflicting data points are silently resolved by choosing one value. What design change addresses both issues?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post-processing that uses web search to verify and re-attribute all claims in the report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Require subagents to return structured data with claim-source mappings, and annotate conflicting statistics with attribution rather than arbitrarily selecting one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context window to prevent information loss during summarization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all raw sources in a database and link report claims to source IDs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name="Slide 45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Provide 2-4 targeted few-shot examples showing the specific false positive patterns and the correct behavior (not flagging them)</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whitelist of approved patterns that should never be flagged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Lower Claude's confidence threshold for flagging issues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a simpler model that generates fewer false positives overall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explicitly states that general instructions like 'be conservative' fail to improve precision, while few-shot prompting with 2-4 targeted examples showing the specific problematic patterns and correct behavior is the most effective technique. Examples enable generalization to novel patterns beyond the specific cases shown. Option A is rigid and incomplete. Option B isn't a configurable parameter. Option D may miss true positives.</a:t>
            </a:r>
            <a:endParaRPr lang="en-US" sz="1100" dirty="0"/>
          </a:p>
        </p:txBody>
      </p:sp>
    </p:spTree>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name="Slide 45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builds a customer support agent that handles billing inquiries. The agent must NEVER issue refunds over $500 without human approval. They initially put this rule in the system prompt. During load testing, they discover that with extended conversations, compaction sometimes loses this instruction. What is the correct architectural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Repeat the refund limit instruction every 10 messages to ensure it survives compaction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lower max_tokens to prevent conversations from getting long enough to trigger compaction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the rule to custom compaction instructions to ensure it persists through summarization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the $500 limit as a PreToolUse hook that programmatically blocks the refund tool when the amount exceeds $500, rather than relying on prompt-based instructions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name="Slide 45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the $500 limit as a PreToolUse hook that programmatically blocks the refund tool when the amount exceeds $500, rather than relying on prompt-based instructions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Repeat the refund limit instruction every 10 messages to ensure it survives compaction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a lower max_tokens to prevent conversations from getting long enough to trigger compaction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Add the rule to custom compaction instructions to ensure it persists through summarization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emphasizes using hooks for enforcement and prompts for guidance. Safety-critical rules like refund limits should be implemented as deterministic programmatic checks (PreToolUse hooks) that cannot be lost through compaction or prompt manipulation. Option A is fragile. Option B limits functionality. Option D helps but still relies on the model to follow the summarized rule.</a:t>
            </a:r>
            <a:endParaRPr lang="en-US" sz="1100" dirty="0"/>
          </a:p>
        </p:txBody>
      </p:sp>
    </p:spTree>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name="Slide 45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uses the Anthropic API with prompt caching. They have a 6,000-token system prompt, a 3,000-token set of examples, and variable user messages. They want to cache the system prompt and examples. How should they structure the cache breakpoints?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Single breakpoint at the end of the system prompt only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Breakpoint after the system prompt AND after the examples, creating two cached segments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 explicit breakpoints needed — automatic caching handles it with Sonnet 4.5+</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Breakpoint only at the end of the examples, caching everything as one segment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name="Slide 45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No explicit breakpoints needed — automatic caching handles it with Sonnet 4.5+</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Single breakpoint at the end of the system prompt only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Breakpoint after the system prompt AND after the examples, creating two cached segments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Breakpoint only at the end of the examples, caching everything as one segment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Automatic caching is available for Sonnet 4.5+, Opus 4.5+, and Claude 4 models. For these models, no explicit breakpoints are needed — the system automatically identifies and caches optimal prefix segments. Manual breakpoints (Options A-C) are only needed for older models or when you need finegrained control. Option D is the correct approach for current models.</a:t>
            </a:r>
            <a:endParaRPr lang="en-US" sz="1100" dirty="0"/>
          </a:p>
        </p:txBody>
      </p:sp>
    </p:spTree>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name="Slide 45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builds an agent that generates SQL queries from natural language. They use tool_choice: 'auto' but notice Claude sometimes answers from training knowledge rather than querying the database. After switching to tool_choice: {'type': 'tool', 'name': 'run_query'}, Claude always generates SQL even when the user asks a follow-up clarifying question. What is the appropriate solution?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tool_choice: 'auto' with stronger system prompt instructions to prefer database queries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tool_choice: {'type': 'tool', 'name': 'run_query'} for the first turn only, then switch to 'auto' for subsequent turns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tool_choice: 'any' so Claude always uses some tool but can choose which one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'clarify' tool alongside 'run_query' and keep forced tool choice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name="Slide 45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tool_choice: {'type': 'tool', 'name': 'run_query'} for the first turn only, then switch to 'auto' for subsequent turns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tool_choice: 'auto' with stronger system prompt instructions to prefer database queries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tool_choice: 'any' so Claude always uses some tool but can choose which one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 a 'clarify' tool alongside 'run_query' and keep forced tool choice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Forcing tool_choice for the first turn ensures the initial response queries the database rather than answering from training data. Switching to 'auto' for follow-up turns allows Claude to handle clarifying questions naturally without being forced to generate SQL. Option A is unreliable. Option C forces tool use for all turns including clarifications. Option D adds unnecessary complexity.</a:t>
            </a:r>
            <a:endParaRPr lang="en-US" sz="1100" dirty="0"/>
          </a:p>
        </p:txBody>
      </p:sp>
    </p:spTree>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name="Slide 45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development team is evaluating prompt caching costs. Their application sends 10,000 messages per hour with a 5,000-token system prompt. The system prompt is identical across all requests. With automatic caching, approximately how much do they save on the system prompt portion compared to uncached requests?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90% savings — cache reads cost only 10% of base input token price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50% savings — cached reads are half the price of uncached reads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10% savings — caching provides a marginal reduction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100% savings — cached tokens are free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name="Slide 45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90% savings — cache reads cost only 10% of base input token price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50% savings — cached reads are half the price of uncached reads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10% savings — caching provides a marginal reduction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100% savings — cached tokens are free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documentation states that cache read tokens cost 10% of the base input token price, providing a 90% cost saving on cached portions. Write tokens cost 25% more than base price, but with 10K requests/hour, the write cost is amortized across many reads. Option A and B understate savings. Option D overstates — there's still a 10% cost.</a:t>
            </a:r>
            <a:endParaRPr lang="en-US" sz="1100" dirty="0"/>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name="Slide 45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wants to create a custom slash command in Claude Code that generates comprehensive test suites for a given file. The command should accept a file path and a coverage target. What is the correct way to define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shell script to .claude/commands/ with the command name as the filename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Register the command in CLAUDE.md under a commands: section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.claude/commands/generate-tests.md file with a prompt template using $ARGUMENTS for the file path and coverage target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TypeScript function in .claude/plugins/ that defines the command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Require subagents to return structured data with claim-source mappings, and annotate conflicting statistics with attribution rather than arbitrarily selecting one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post-processing that uses web search to verify and re-attribute all claims in the report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Increase the context window to prevent information loss during summarization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Store all raw sources in a database and link report claims to source IDs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emphasizes that source attribution is lost during summarization without claim-source mappings, and conflicting statistics should be annotated with attribution rather than arbitrarily selected. Structured data with claim-source mappings at the subagent level preserves provenance through the entire pipeline. Option B is reactive and unreliable. Option C doesn't address the structural problem. Option D requires significant infrastructure without solving the summarization design issue.</a:t>
            </a:r>
            <a:endParaRPr lang="en-US" sz="1100" dirty="0"/>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name="Slide 46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Create a .claude/commands/generate-tests.md file with a prompt template using $ARGUMENTS for the file path and coverage target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shell script to .claude/commands/ with the command name as the filename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Register the command in CLAUDE.md under a commands: section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a TypeScript function in .claude/plugins/ that defines the command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Custom slash commands in Claude Code are defined as .md files in .claude/commands/ (project-level) or ~/.claude/commands/ (user-level). The filename becomes the command name, and the file content is a prompt template that uses $ARGUMENTS to receive parameters. Option A uses the wrong file type. Option C is not how commands are registered. Option D references a non-existent plugin system.</a:t>
            </a:r>
            <a:endParaRPr lang="en-US" sz="1100" dirty="0"/>
          </a:p>
        </p:txBody>
      </p:sp>
    </p:spTree>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name="Slide 46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 document generation system where Claude creates reports in a specific format. They want to ensure every report includes exactly 5 sections: Executive Summary, Methodology, Findings, Recommendations, and Appendix. Which approach guarantees this structure?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JSON schema with strict mode: {sections: [{title: enum['Executive Summary', 'Methodology', 'Findings', 'Recommendations', 'Appendix'], content: string}]} with minItems: 5, maxItems: 5</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Few-shot examples showing reports with all 5 sections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System prompt instructions listing the 5 required sections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Post-processing validation that checks for the 5 sections and retries if any are missing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name="Slide 46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JSON schema with strict mode: {sections: [{title: enum['Executive Summary', 'Methodology', 'Findings', 'Recommendations', 'Appendix'], content: string}]} with minItems: 5, maxItems: 5</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Few-shot examples showing reports with all 5 sections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System prompt instructions listing the 5 required sections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Post-processing validation that checks for the 5 sections and retries if any are missing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Strict mode with a JSON schema using enum for section titles and array length constraints (minItems/maxItems) guarantees the output will have exactly the 5 required sections. This is deterministic enforcement, unlike prompt-based guidance (Options A, B) which may occasionally miss sections. Option D catches errors but wastes API calls on retries.</a:t>
            </a:r>
            <a:endParaRPr lang="en-US" sz="1100" dirty="0"/>
          </a:p>
        </p:txBody>
      </p:sp>
    </p:spTree>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name="Slide 46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uses Claude Code in headless mode for automated code review in their CI pipeline. They want the review to focus only on security issues, ignoring style and performance. The prompt includes: 'Only report security vulnerabilities.' However, Claude still reports style issues in some runs. What additional headless mode configuration improves consistency?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Filter Claude's output in a post-processing step to remove non-security findings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--security-only flag for headless mode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effort='low' to reduce the breadth of analysis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--append-system-prompt 'Focus exclusively on security vulnerabilities. Do not report style, performance, or other non-security issues.'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name="Slide 46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--append-system-prompt 'Focus exclusively on security vulnerabilities. Do not report style, performance, or other non-security issues.'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Filter Claude's output in a post-processing step to remove non-security findings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the --security-only flag for headless mode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Set effort='low' to reduce the breadth of analysis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--append-system-prompt flag adds authoritative instructions that reinforce focus. In headless/CI mode, combining the prompt with --append-system-prompt provides two layers of instruction, improving consistency for narrow-focus tasks. Option B is not a real flag. Option C may miss security issues. Option D is wasteful and doesn't fix the root cause.</a:t>
            </a:r>
            <a:endParaRPr lang="en-US" sz="1100" dirty="0"/>
          </a:p>
        </p:txBody>
      </p:sp>
    </p:spTree>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name="Slide 46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Claude-powered chatbot for a travel agency. They want Claude to always recommend their partner airlines and hotels when appropriate, without being obvious about the preference. This instruction is in the system prompt. During an audit, the team realizes this could be considered deceptive. According to Claude's usage policies, what should they do?</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Continue with the current approach since system prompts are not visible to users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Disclose to users that the chatbot may prioritize partner services, and frame recommendations transparently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the preference entirely and let Claude recommend based on merit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Move the preference instruction from the system prompt to tool descriptions so it's less visible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name="Slide 46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Q219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Disclose to users that the chatbot may prioritize partner services, and frame recommendations transparently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Continue with the current approach since system prompts are not visible to users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Remove the preference entirely and let Claude recommend based on merit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Move the preference instruction from the system prompt to tool descriptions so it's less visible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Claude's usage policies require transparency about AI behavior that could affect user decisions. Hidden commercial preferences are deceptive. The appropriate approach is to disclose that the chatbot may prioritize partner services, allowing users to make informed decisions. Option A ignores ethical concerns. Option B may be unnecessarily restrictive. Option D makes deception harder to audit.</a:t>
            </a:r>
            <a:endParaRPr lang="en-US" sz="1100" dirty="0"/>
          </a:p>
        </p:txBody>
      </p:sp>
    </p:spTree>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name="Slide 46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Your team is designing a prompt template for a customer email generator. They want Claude to maintain the customer's language (English, Spanish, French) automatically without explicit language instructions. What is the most effective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Detect the customer's language first with a classification call, then include a language instruction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Include a few-shot example in each language to prime Claude for multilingual responses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separate translation API to convert all inputs to English and outputs back to the original language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Place the customer's original message prominently in the prompt — Claude naturally mirrors the input language when generating responses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name="Slide 46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Q220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Place the customer's original message prominently in the prompt — Claude naturally mirrors the input language when generating responses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Detect the customer's language first with a classification call, then include a language instruction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Include a few-shot example in each language to prime Claude for multilingual responses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a separate translation API to convert all inputs to English and outputs back to the original language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 naturally mirrors the language of the input it's responding to. By placing the customer's original message prominently in the prompt, Claude generates the response in the same language without explicit instructions. This is simpler and more reliable than classification (Option A), few-shot per language (Option B), or external translation (Option D). The exam guide emphasizes leveraging Claude's natural language matching behavior.</a:t>
            </a:r>
            <a:endParaRPr lang="en-US" sz="1100" dirty="0"/>
          </a:p>
        </p:txBody>
      </p:sp>
    </p:spTree>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name="Slide 46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needs to generate unit tests for a complex function. They have the function implementation and existing tests for similar functions. What prompting strategy produces the highest quality test suite?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Send only the function implementation and ask Claude to generate tests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Send the function, its type definitions, and 2-3 examples of test files for similar functions as reference — the examples calibrate Claude's testing style, coverage patterns, and assertion conventions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Ask Claude to list all edge cases first, then generate one test per edge case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Send the function and a testing framework documentation page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builds a Claude Code skill that performs comprehensive security audits. During execution, the skill produces verbose logging output that fills the main conversation context and causes subsequent interactions to lose important earlier context. What skill configuration would prevent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max_tokens in the skill frontmatter to limit output length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logging: false to suppress verbose output from tool executions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Configure context: fork in the SKILL.md frontmatter to run in an isolated sub-agent context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Explore subagent instead of a custom skill for verbose operations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name="Slide 47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Q221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Send the function, its type definitions, and 2-3 examples of test files for similar functions as reference — the examples calibrate Claude's testing style, coverage patterns, and assertion conventions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Send only the function implementation and ask Claude to generate tests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Ask Claude to list all edge cases first, then generate one test per edge case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Send the function and a testing framework documentation page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Providing the function, types, and example test files (few-shot reference) calibrates Claude to the team's testing conventions: assertion style, mocking patterns, edge case coverage, and naming conventions. This produces tests that match the existing codebase style. Option A lacks calibration. Option C may produce tests inconsistent with team conventions. Option D provides framework docs but not team patterns.</a:t>
            </a:r>
            <a:endParaRPr lang="en-US" sz="1100" dirty="0"/>
          </a:p>
        </p:txBody>
      </p:sp>
    </p:spTree>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name="Slide 47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senior developer is building a chatbot for a hospital that must NEVER provide specific medical diagnoses while still being helpful about general health information. A previous attempt using only system prompt instructions failed when a patient described symptoms in detail and Claude provided a tentative diagnosis. What is the correct implementation?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more emphatic language to the system prompt: 'ABSOLUTELY NEVER provide diagnoses'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two-layer approach: system prompt for general guidance plus a separate classifier model that screens every response before it reaches the patient, blocking anything containing diagnostic statements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 PostToolUse classification step that checks every response for diagnostic language and regenerates if detected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Limit the conversation length to prevent detailed symptom discussions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name="Slide 47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Q222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 two-layer approach: system prompt for general guidance plus a separate classifier model that screens every response before it reaches the patient, blocking anything containing diagnostic statements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more emphatic language to the system prompt: 'ABSOLUTELY NEVER provide diagnoses'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Implement a PostToolUse classification step that checks every response for diagnostic language and regenerates if detected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Limit the conversation length to prevent detailed symptom discussions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Safety-critical content filtering requires defense-in-depth. A classifier model screening every response provides a deterministic safety layer that the system prompt alone cannot guarantee. The system prompt provides guidance (often effective), while the classifier provides enforcement (always effective). This is the same 'prompts for guidance, hooks for enforcement' philosophy. Option A is still only prompt-level. Option B is less reliable than a dedicated classifier. Option D degrades user experience.</a:t>
            </a:r>
            <a:endParaRPr lang="en-US" sz="1100" dirty="0"/>
          </a:p>
        </p:txBody>
      </p:sp>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name="Slide 47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implements a structured output pipeline where Claude generates quiz questions. Each question must have exactly 4 options and one correct answer. They use json_schema strict mode. Occasionally, two options are semantically identical (e.g., 'Use a load balancer' and 'Implement load balancing'). The schema can't prevent this. What additional quality measure is needed?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schema constraint for unique options (uniqueItems in JSON Schema)</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 semantic similarity check in the application layer that compares all option pairs and flags near-duplicates for regeneration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extended thinking to encourage Claude to verify distinctness before generating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system prompt instruction: 'All options must be semantically distinct'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name="Slide 47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Q223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a semantic similarity check in the application layer that compares all option pairs and flags near-duplicates for regeneration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a schema constraint for unique options (uniqueItems in JSON Schema)</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extended thinking to encourage Claude to verify distinctness before generating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 a system prompt instruction: 'All options must be semantically distinct'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Schema validation can enforce syntactic uniqueness (Option A) but not semantic uniqueness. A semantic similarity check using embedding comparison catches near-duplicate options like 'Use a load balancer' vs 'Implement load balancing'. This application-layer validation complements the schema enforcement. Option B may help but isn't reliable. Option D is guidance without enforcement.</a:t>
            </a:r>
            <a:endParaRPr lang="en-US" sz="1100" dirty="0"/>
          </a:p>
        </p:txBody>
      </p:sp>
    </p:spTree>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name="Slide 47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implements compaction for a long-running code review session. After compaction, Claude loses track of files it already reviewed and re-reviews them. What technique preserves the review progress through compaction?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custom compaction instructions: 'Always preserve the list of reviewed files and their review status'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Maintain a scratchpad file (e.g., REVIEW_PROGRESS.md) listing completed reviews, with Claude reading it after compaction to restore state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compaction summary length to capture all reviewed files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compaction and manage context manually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name="Slide 47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Q224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custom compaction instructions: 'Always preserve the list of reviewed files and their review status'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Maintain a scratchpad file (e.g., REVIEW_PROGRESS.md) listing completed reviews, with Claude reading it after compaction to restore state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Increase the compaction summary length to capture all reviewed files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Disable compaction and manage context manually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Custom compaction instructions ensure the summarizer explicitly preserves the review state. By instructing compaction to maintain the list of reviewed files and their status, this information persists through summarization without requiring external files. Option A may not be configurable to target specific content. Option B works but adds file I/O overhead. Option D is fragile for long sessions.</a:t>
            </a:r>
            <a:endParaRPr lang="en-US" sz="1100" dirty="0"/>
          </a:p>
        </p:txBody>
      </p:sp>
    </p:spTree>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name="Slide 47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DevOps engineer is building an agent that must generate responses in strict compliance with a company's brand voice guide (a 15-page document). They've included the full brand guide in the system prompt. Responses generally match the brand voice, but occasionally Claude generates offbrand content for edge-case topics not covered in the guide. How can they improve consistency?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the brand guide to key bullet points to avoid Claude getting confused by verbose instructions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few-shot examples showing correct brand voice application for various scenarios, including edge cases similar to the problematic ones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PostToolUse classifier that checks every response against the brand guide and regenerates if off-brand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Fine-tune a custom model on brand-compliant responses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name="Slide 47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Q225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few-shot examples showing correct brand voice application for various scenarios, including edge cases similar to the problematic ones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Reduce the brand guide to key bullet points to avoid Claude getting confused by verbose instructions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a PostToolUse classifier that checks every response against the brand guide and regenerates if off-brand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Fine-tune a custom model on brand-compliant responses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Few-shot examples demonstrating brand voice application across scenarios (especially edge cases) help Claude generalize the brand voice to new situations not explicitly covered in the guide. Examples show HOW to apply the brand principles rather than just listing them. Option A may lose important nuances. Option C adds latency and cost. Option D is expensive and overkill for prompt engineering.</a:t>
            </a:r>
            <a:endParaRPr lang="en-US" sz="1100" dirty="0"/>
          </a:p>
        </p:txBody>
      </p:sp>
    </p:spTree>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name="Slide 47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has a prompt engineering challenge: they need Claude to fill in a form that has 20 fields, but typically only 5-8 fields are relevant for any given request. The remaining fields should be null. Using structured output with all 20 fields as required causes Claude to hallucinate values for irrelevant fields. What schema design fixes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Make all 20 fields optional (nullable) with clear descriptions indicating when each field applies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dynamic schema generated per-request based on the input context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Keep all fields required but add a 'confidence' field alongside each to flag uncertain values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4 different schemas for different form types, each with only the relevant required fields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Configure context: fork in the SKILL.md frontmatter to run in an isolated sub-agent context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Set max_tokens in the skill frontmatter to limit output length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logging: false to suppress verbose output from tool executions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the Explore subagent instead of a custom skill for verbose operations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context: fork frontmatter field runs the skill in an isolated sub-agent context, preventing verbose output from polluting the main conversation. Only the final results are returned to the main context. Option A is not a valid SKILL.md frontmatter field. Option C is a non-existent configuration. Option D replaces the custom skill entirely rather than fixing the configuration.</a:t>
            </a:r>
            <a:endParaRPr lang="en-US" sz="1100" dirty="0"/>
          </a:p>
        </p:txBody>
      </p:sp>
    </p:spTree>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name="Slide 48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Q226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 dynamic schema generated per-request based on the input context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Make all 20 fields optional (nullable) with clear descriptions indicating when each field applies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Keep all fields required but add a 'confidence' field alongside each to flag uncertain values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4 different schemas for different form types, each with only the relevant required fields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dynamic schema generated per-request ensures only relevant fields are included, preventing hallucination of irrelevant values. The application logic determines which fields apply based on the request context and generates a schema with only those fields. Option A still risks null vs. genuinelynull confusion. Option B limits flexibility. Option C doesn't prevent hallucination.</a:t>
            </a:r>
            <a:endParaRPr lang="en-US" sz="1100" dirty="0"/>
          </a:p>
        </p:txBody>
      </p:sp>
    </p:spTree>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name="Slide 48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wants their agent to handle a multi-language customer base (English, Spanish, Japanese). The system prompt is in English. When a customer writes in Japanese, the agent should respond in Japanese. System prompt instructions and tool results are in English. How should the translation be handled?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Keep the system prompt and tools in English — Claude naturally responds in the customer's language. Tool results in English are understood by Claude and the response is generated in the detected language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Translate the system prompt into each language and use the matching one per request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translation MCP tool to convert everything to the customer's language before Claude processes it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separate agent configurations per language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name="Slide 48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Q227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Keep the system prompt and tools in English — Claude naturally responds in the customer's language. Tool results in English are understood by Claude and the response is generated in the detected language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Translate the system prompt into each language and use the matching one per request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a translation MCP tool to convert everything to the customer's language before Claude processes it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separate agent configurations per language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 naturally detects and mirrors the user's language. The system prompt and tool results can remain in English — Claude understands English-language configuration and tool output, then generates the customer-facing response in the detected language. No translation infrastructure is needed. Option A is unnecessary maintenance. Option C adds latency and cost. Option D is operationally complex.</a:t>
            </a:r>
            <a:endParaRPr lang="en-US" sz="1100" dirty="0"/>
          </a:p>
        </p:txBody>
      </p:sp>
    </p:spTree>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name="Slide 48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Prompt Engineering &amp; System Prompts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needs to understand how Claude handles system prompt instructions vs. user instructions when they conflict. A system prompt says 'Always respond in formal English' but a user says 'talk to me casually bro.' What is the expected behavior according to Claude's instruction hierarchy?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User instructions always override system prompt instructions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will average the two styles and respond in semi-formal language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System prompt instructions take precedence over user instructions — Claude should maintain formal English</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most recent instruction takes precedence regardless of source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name="Slide 48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Prompt Engineering &amp; System Prompts  ·  Q228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System prompt instructions take precedence over user instructions — Claude should maintain formal English</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User instructions always override system prompt instructions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Claude will average the two styles and respond in semi-formal language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most recent instruction takes precedence regardless of source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Claude's instruction hierarchy places system prompt instructions (from the operator/developer) above user instructions. When they conflict, system prompt instructions take precedence as they represent the application's intended behavior. The developer set formal English for a reason, and user requests shouldn't override this constraint. Option A inverts the hierarchy. Options C and D don't match the actual behavior.</a:t>
            </a:r>
            <a:endParaRPr lang="en-US" sz="1100" dirty="0"/>
          </a:p>
        </p:txBody>
      </p:sp>
    </p:spTree>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name="Slide 485">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17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Context Window &amp; Token Management</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name="Slide 48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long-running customer support agent conversation is approaching the context window limit. The system needs to continue operating without losing critical transaction details like order numbers, refund amounts, and customer commitments made earlier in the conversation. What is the recommended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max_tokens parameter to expand the available context window</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Extract transactional facts into a persistent 'case facts' block and use compaction to summarize older conversation context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Start a new conversation and ask the customer to repeat their issue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Enable streaming to reduce the memory footprint of the conversation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name="Slide 48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Q229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Extract transactional facts into a persistent 'case facts' block and use compaction to summarize older conversation context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Increase the max_tokens parameter to expand the available context window</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Start a new conversation and ask the customer to repeat their issue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Enable streaming to reduce the memory footprint of the conversation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extracting transactional facts (dates, amounts, commitments) into a persistent structured block that survives summarization, combined with compaction to reduce older conversational context. This preserves critical details while freeing context space. Option A is incorrect — max_tokens controls output length, not context window size. Option C provides terrible customer experience. Option D doesn't affect context window usage.</a:t>
            </a:r>
            <a:endParaRPr lang="en-US" sz="1100" dirty="0"/>
          </a:p>
        </p:txBody>
      </p:sp>
    </p:spTree>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name="Slide 48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API-based agent harness is managing a long conversation that's consuming over 150,000 input tokens. The team wants to automatically summarize older context while preserving recent interactions. Which Claude API feature handles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Token limit parameter that triggers automatic message truncation at 150K tokens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Automatic prompt caching that compresses repeated content across requests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Client-side sliding window that drops the oldest messages when context exceeds 150K tokens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Server-side compaction with the compact_20260112 beta feature, configured with a trigger threshold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name="Slide 48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Server-side compaction with the compact_20260112 beta feature, configured with a trigger threshold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Token limit parameter that triggers automatic message truncation at 150K tokens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Automatic prompt caching that compresses repeated content across requests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Client-side sliding window that drops the oldest messages when context exceeds 150K tokens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Server-side compaction (beta feature compact_20260112) automatically summarizes conversation context when input tokens exceed a configurable trigger threshold (default 150K, minimum 50K). It creates a compaction block containing the summary and subsequent requests ignore all content before the last compaction block. Option A doesn't exist. Option C is a manual approach that risks losing important context. Option D reduces cost but doesn't manage context size.</a:t>
            </a:r>
            <a:endParaRPr lang="en-US" sz="11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configuring the Explore subagent in Claude Code for a large codebase investigation. They want to understand the system architecture before making changes. What are the key characteristics of the Explore subagent?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It uses Haiku (lightweight model) with read-only access, isolates verbose output, and returns summaries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It uses a high-capability model with full write access for comprehensive exploration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It runs in the same context as the main agent but with enhanced search capabilities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It spawns multiple parallel sub-agents to explore different parts of the codebase simultaneously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name="Slide 49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deploys a Claude-based agent that processes both real-time customer interactions and large batch reports. For the batch reports, they observe that Claude sometimes generates very detailed thinking traces that increase processing time and costs significantly, even for straightforward data extraction tasks. What configuration helps optimize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extended thinking entirely for batch processing to maximize throughput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effort to 'low' for batch extraction tasks, allowing Claude to dynamically reduce thinking depth on simple items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the context window size to force shorter thinking traces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max_tokens to a low value to truncate lengthy thinking traces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name="Slide 49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Set effort to 'low' for batch extraction tasks, allowing Claude to dynamically reduce thinking depth on simple items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Disable extended thinking entirely for batch processing to maximize throughput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Reduce the context window size to force shorter thinking traces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Set max_tokens to a low value to truncate lengthy thinking traces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effort parameter at 'low' is a behavioral signal that makes Claude more efficient — it reduces thinking depth, tool calls, and preamble especially on simple tasks. Claude can still engage deeper thinking when genuinely needed. Option A completely removes the benefit of thinking on complex items. Option C doesn't directly affect thinking trace length. Option D truncates output, not thinking traces specifically.</a:t>
            </a:r>
            <a:endParaRPr lang="en-US" sz="1100" dirty="0"/>
          </a:p>
        </p:txBody>
      </p:sp>
    </p:spTree>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name="Slide 49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designing a system where Claude needs to process a 500-page regulatory document and answer questions about it. The document exceeds the practical attention span even within the context window. What is the recommended approach for handling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Split the document into chunks and process each independently with separate API calls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Summarize the document first, then answer questions from the summary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embeddings to find relevant chunks and only include those in the prompt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Place the full document at the beginning of the prompt and put questions at the end, as recommended for long context prompting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name="Slide 49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Place the full document at the beginning of the prompt and put questions at the end, as recommended for long context prompting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Split the document into chunks and process each independently with separate API calls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Summarize the document first, then answer questions from the summary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embeddings to find relevant chunks and only include those in the prompt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Claude's official best practices for long context prompting recommend placing longform data at the top of the prompt and queries at the end, which improves quality by approximately 30%. Claude's large context windows (1M tokens for 4.6 models) can handle 500-page documents. Option A loses crosssection context. Option C adds unnecessary complexity when the full document fits in context. Option D loses detail through summarization.</a:t>
            </a:r>
            <a:endParaRPr lang="en-US" sz="1100" dirty="0"/>
          </a:p>
        </p:txBody>
      </p:sp>
    </p:spTree>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name="Slide 49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using Claude's context awareness feature (where the model tracks remaining token budget). They notice the model receives a system_warning about high token usage. What does this indicate and what model behavior should they expect?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API will automatically truncate the next response to conserve tokens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model will automatically switch to a lower-effort mode to reduce token consumption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An error will occur on the next request due to exceeding the context window</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model should begin proactively managing context by compacting or summarizing, as it's aware of remaining budget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name="Slide 49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model should begin proactively managing context by compacting or summarizing, as it's aware of remaining budget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API will automatically truncate the next response to conserve tokens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model will automatically switch to a lower-effort mode to reduce token consumption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An error will occur on the next request due to exceeding the context window</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Context awareness allows supported models (Sonnet 4.6, Sonnet 4.5, Haiku 4.5) to track remaining context window through system warnings. When usage is high, the model should proactively manage context — suggesting compaction, summarizing older content, or being more concise. This is a behavioral response, not an automatic API feature. Option A is incorrect — truncation isn't automatic. Option C is premature — the warning comes before the limit. Option D confuses context awareness with effort parameter.</a:t>
            </a:r>
            <a:endParaRPr lang="en-US" sz="1100" dirty="0"/>
          </a:p>
        </p:txBody>
      </p:sp>
    </p:spTree>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name="Slide 49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configures compaction for their agent harness. After compaction occurs, they notice that specific numerical values from early in the conversation (account balances, dates, transaction IDs) are lost in the summary. What design pattern prevents this information loss?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compaction trigger threshold to delay summarization as long as possible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Extract critical transactional facts into a persistent structured block that survives compaction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custom compaction instructions that specifically request preservation of numerical values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compaction and rely on larger context windows instead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name="Slide 49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Extract critical transactional facts into a persistent structured block that survives compaction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Increase the compaction trigger threshold to delay summarization as long as possible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custom compaction instructions that specifically request preservation of numerical values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Disable compaction and rely on larger context windows instead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warns about progressive summarization risks where numerical values, dates, and specific identifiers are condensed into vague summaries. Extracting transactional facts into a persistent 'case facts' block that is placed after the compaction summary ensures they survive. Option A delays but doesn't prevent the problem. Option B may help but isn't as reliable as a separate persistent block. Option D avoids the issue but limits conversation length.</a:t>
            </a:r>
            <a:endParaRPr lang="en-US" sz="1100" dirty="0"/>
          </a:p>
        </p:txBody>
      </p:sp>
    </p:spTree>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name="Slide 49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implementing an agentic loop and encounters stop_reason: 'max_tokens' after requesting a complex analysis. What does this indicate and what should the developer do?</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has finished its analysis — treat this the same as 'end_turn'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context window is full — start a new conversation with a summary of previous interactions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wants to call a tool but the response was cut off — resume the tool call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Claude's response was truncated due to the token limit — the developer should increase max_tokens or handle the partial response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name="Slide 49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Claude's response was truncated due to the token limit — the developer should increase max_tokens or handle the partial response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Claude has finished its analysis — treat this the same as 'end_turn'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context window is full — start a new conversation with a summary of previous interactions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Claude wants to call a tool but the response was cut off — resume the tool call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stop_reason: 'max_tokens' means the output was truncated because it reached the configured max_tokens limit. The response is incomplete. The developer should increase max_tokens for subsequent requests or handle the partial response appropriately. This is distinct from 'end_turn' (Claude is genuinely done) and 'tool_use' (Claude wants to call a tool). Option A treats incomplete output as complete. Option C assumes a tool call without evidence. Option D confuses output limits with input limits.</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45720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The Agentic Loop Pattern</a:t>
            </a:r>
            <a:endParaRPr lang="en-US" sz="2200" dirty="0"/>
          </a:p>
        </p:txBody>
      </p:sp>
      <p:sp>
        <p:nvSpPr>
          <p:cNvPr id="6" name="Shape 4"/>
          <p:cNvSpPr/>
          <p:nvPr/>
        </p:nvSpPr>
        <p:spPr>
          <a:xfrm>
            <a:off x="274320" y="1097280"/>
            <a:ext cx="1188720" cy="548640"/>
          </a:xfrm>
          <a:prstGeom prst="roundRect">
            <a:avLst>
              <a:gd name="adj" fmla="val 16667"/>
            </a:avLst>
          </a:prstGeom>
          <a:solidFill>
            <a:srgbClr val="58A6FF"/>
          </a:solidFill>
          <a:ln w="12700">
            <a:solidFill>
              <a:srgbClr val="30363D"/>
            </a:solidFill>
            <a:prstDash val="solid"/>
          </a:ln>
        </p:spPr>
      </p:sp>
      <p:sp>
        <p:nvSpPr>
          <p:cNvPr id="7" name="Text 5"/>
          <p:cNvSpPr/>
          <p:nvPr/>
        </p:nvSpPr>
        <p:spPr>
          <a:xfrm>
            <a:off x="274320" y="1097280"/>
            <a:ext cx="1188720" cy="548640"/>
          </a:xfrm>
          <a:prstGeom prst="rect">
            <a:avLst/>
          </a:prstGeom>
          <a:noFill/>
          <a:ln/>
        </p:spPr>
        <p:txBody>
          <a:bodyPr wrap="square" lIns="0" tIns="0" rIns="0" bIns="0" rtlCol="0" anchor="ctr"/>
          <a:lstStyle/>
          <a:p>
            <a:pPr algn="ctr" indent="0" marL="0">
              <a:buNone/>
            </a:pPr>
            <a:r>
              <a:rPr lang="en-US" sz="1100" b="1" dirty="0">
                <a:solidFill>
                  <a:srgbClr val="0D1117"/>
                </a:solidFill>
                <a:latin typeface="Arial" pitchFamily="34" charset="0"/>
                <a:ea typeface="Arial" pitchFamily="34" charset="-122"/>
                <a:cs typeface="Arial" pitchFamily="34" charset="-120"/>
              </a:rPr>
              <a:t>User</a:t>
            </a:r>
            <a:endParaRPr lang="en-US" sz="1100" dirty="0"/>
          </a:p>
          <a:p>
            <a:pPr algn="ctr" indent="0" marL="0">
              <a:buNone/>
            </a:pPr>
            <a:r>
              <a:rPr lang="en-US" sz="1100" b="1" dirty="0">
                <a:solidFill>
                  <a:srgbClr val="0D1117"/>
                </a:solidFill>
                <a:latin typeface="Arial" pitchFamily="34" charset="0"/>
                <a:ea typeface="Arial" pitchFamily="34" charset="-122"/>
                <a:cs typeface="Arial" pitchFamily="34" charset="-120"/>
              </a:rPr>
              <a:t>Input</a:t>
            </a:r>
            <a:endParaRPr lang="en-US" sz="1100" dirty="0"/>
          </a:p>
        </p:txBody>
      </p:sp>
      <p:sp>
        <p:nvSpPr>
          <p:cNvPr id="8" name="Shape 6"/>
          <p:cNvSpPr/>
          <p:nvPr/>
        </p:nvSpPr>
        <p:spPr>
          <a:xfrm>
            <a:off x="1508760" y="1234440"/>
            <a:ext cx="365760" cy="274320"/>
          </a:xfrm>
          <a:prstGeom prst="rightArrow">
            <a:avLst/>
          </a:prstGeom>
          <a:solidFill>
            <a:srgbClr val="8B949E"/>
          </a:solidFill>
          <a:ln/>
        </p:spPr>
      </p:sp>
      <p:sp>
        <p:nvSpPr>
          <p:cNvPr id="9" name="Shape 7"/>
          <p:cNvSpPr/>
          <p:nvPr/>
        </p:nvSpPr>
        <p:spPr>
          <a:xfrm>
            <a:off x="1920240" y="1097280"/>
            <a:ext cx="1188720" cy="548640"/>
          </a:xfrm>
          <a:prstGeom prst="roundRect">
            <a:avLst>
              <a:gd name="adj" fmla="val 16667"/>
            </a:avLst>
          </a:prstGeom>
          <a:solidFill>
            <a:srgbClr val="21262D"/>
          </a:solidFill>
          <a:ln w="12700">
            <a:solidFill>
              <a:srgbClr val="30363D"/>
            </a:solidFill>
            <a:prstDash val="solid"/>
          </a:ln>
        </p:spPr>
      </p:sp>
      <p:sp>
        <p:nvSpPr>
          <p:cNvPr id="10" name="Text 8"/>
          <p:cNvSpPr/>
          <p:nvPr/>
        </p:nvSpPr>
        <p:spPr>
          <a:xfrm>
            <a:off x="1920240" y="1097280"/>
            <a:ext cx="1188720" cy="54864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API Call</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Claude</a:t>
            </a:r>
            <a:endParaRPr lang="en-US" sz="1100" dirty="0"/>
          </a:p>
        </p:txBody>
      </p:sp>
      <p:sp>
        <p:nvSpPr>
          <p:cNvPr id="11" name="Shape 9"/>
          <p:cNvSpPr/>
          <p:nvPr/>
        </p:nvSpPr>
        <p:spPr>
          <a:xfrm>
            <a:off x="3154680" y="1234440"/>
            <a:ext cx="365760" cy="274320"/>
          </a:xfrm>
          <a:prstGeom prst="rightArrow">
            <a:avLst/>
          </a:prstGeom>
          <a:solidFill>
            <a:srgbClr val="8B949E"/>
          </a:solidFill>
          <a:ln/>
        </p:spPr>
      </p:sp>
      <p:sp>
        <p:nvSpPr>
          <p:cNvPr id="12" name="Shape 10"/>
          <p:cNvSpPr/>
          <p:nvPr/>
        </p:nvSpPr>
        <p:spPr>
          <a:xfrm>
            <a:off x="3566160" y="1097280"/>
            <a:ext cx="1463040" cy="548640"/>
          </a:xfrm>
          <a:prstGeom prst="roundRect">
            <a:avLst>
              <a:gd name="adj" fmla="val 16667"/>
            </a:avLst>
          </a:prstGeom>
          <a:solidFill>
            <a:srgbClr val="E3B341"/>
          </a:solidFill>
          <a:ln w="12700">
            <a:solidFill>
              <a:srgbClr val="30363D"/>
            </a:solidFill>
            <a:prstDash val="solid"/>
          </a:ln>
        </p:spPr>
      </p:sp>
      <p:sp>
        <p:nvSpPr>
          <p:cNvPr id="13" name="Text 11"/>
          <p:cNvSpPr/>
          <p:nvPr/>
        </p:nvSpPr>
        <p:spPr>
          <a:xfrm>
            <a:off x="3566160" y="1097280"/>
            <a:ext cx="1463040" cy="548640"/>
          </a:xfrm>
          <a:prstGeom prst="rect">
            <a:avLst/>
          </a:prstGeom>
          <a:noFill/>
          <a:ln/>
        </p:spPr>
        <p:txBody>
          <a:bodyPr wrap="square" lIns="0" tIns="0" rIns="0" bIns="0" rtlCol="0" anchor="ctr"/>
          <a:lstStyle/>
          <a:p>
            <a:pPr algn="ctr" indent="0" marL="0">
              <a:buNone/>
            </a:pPr>
            <a:r>
              <a:rPr lang="en-US" sz="1100" b="1" dirty="0">
                <a:solidFill>
                  <a:srgbClr val="0D1117"/>
                </a:solidFill>
                <a:latin typeface="Arial" pitchFamily="34" charset="0"/>
                <a:ea typeface="Arial" pitchFamily="34" charset="-122"/>
                <a:cs typeface="Arial" pitchFamily="34" charset="-120"/>
              </a:rPr>
              <a:t>Check</a:t>
            </a:r>
            <a:endParaRPr lang="en-US" sz="1100" dirty="0"/>
          </a:p>
          <a:p>
            <a:pPr algn="ctr" indent="0" marL="0">
              <a:buNone/>
            </a:pPr>
            <a:r>
              <a:rPr lang="en-US" sz="1100" b="1" dirty="0">
                <a:solidFill>
                  <a:srgbClr val="0D1117"/>
                </a:solidFill>
                <a:latin typeface="Arial" pitchFamily="34" charset="0"/>
                <a:ea typeface="Arial" pitchFamily="34" charset="-122"/>
                <a:cs typeface="Arial" pitchFamily="34" charset="-120"/>
              </a:rPr>
              <a:t>stop_reason</a:t>
            </a:r>
            <a:endParaRPr lang="en-US" sz="1100" dirty="0"/>
          </a:p>
        </p:txBody>
      </p:sp>
      <p:sp>
        <p:nvSpPr>
          <p:cNvPr id="14" name="Shape 12"/>
          <p:cNvSpPr/>
          <p:nvPr/>
        </p:nvSpPr>
        <p:spPr>
          <a:xfrm>
            <a:off x="5074920" y="1234440"/>
            <a:ext cx="320040" cy="274320"/>
          </a:xfrm>
          <a:prstGeom prst="rightArrow">
            <a:avLst/>
          </a:prstGeom>
          <a:solidFill>
            <a:srgbClr val="3FB950"/>
          </a:solidFill>
          <a:ln/>
        </p:spPr>
      </p:sp>
      <p:sp>
        <p:nvSpPr>
          <p:cNvPr id="15" name="Shape 13"/>
          <p:cNvSpPr/>
          <p:nvPr/>
        </p:nvSpPr>
        <p:spPr>
          <a:xfrm>
            <a:off x="5440680" y="1097280"/>
            <a:ext cx="1280160" cy="548640"/>
          </a:xfrm>
          <a:prstGeom prst="roundRect">
            <a:avLst>
              <a:gd name="adj" fmla="val 16667"/>
            </a:avLst>
          </a:prstGeom>
          <a:solidFill>
            <a:srgbClr val="238636"/>
          </a:solidFill>
          <a:ln w="12700">
            <a:solidFill>
              <a:srgbClr val="30363D"/>
            </a:solidFill>
            <a:prstDash val="solid"/>
          </a:ln>
        </p:spPr>
      </p:sp>
      <p:sp>
        <p:nvSpPr>
          <p:cNvPr id="16" name="Text 14"/>
          <p:cNvSpPr/>
          <p:nvPr/>
        </p:nvSpPr>
        <p:spPr>
          <a:xfrm>
            <a:off x="5440680" y="1097280"/>
            <a:ext cx="1280160" cy="54864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tool_use</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 CONTINUE</a:t>
            </a:r>
            <a:endParaRPr lang="en-US" sz="1100" dirty="0"/>
          </a:p>
        </p:txBody>
      </p:sp>
      <p:sp>
        <p:nvSpPr>
          <p:cNvPr id="17" name="Shape 15"/>
          <p:cNvSpPr/>
          <p:nvPr/>
        </p:nvSpPr>
        <p:spPr>
          <a:xfrm>
            <a:off x="6766560" y="1234440"/>
            <a:ext cx="365760" cy="274320"/>
          </a:xfrm>
          <a:prstGeom prst="rightArrow">
            <a:avLst/>
          </a:prstGeom>
          <a:solidFill>
            <a:srgbClr val="3FB950"/>
          </a:solidFill>
          <a:ln/>
        </p:spPr>
      </p:sp>
      <p:sp>
        <p:nvSpPr>
          <p:cNvPr id="18" name="Shape 16"/>
          <p:cNvSpPr/>
          <p:nvPr/>
        </p:nvSpPr>
        <p:spPr>
          <a:xfrm>
            <a:off x="7178040" y="1097280"/>
            <a:ext cx="1371600" cy="548640"/>
          </a:xfrm>
          <a:prstGeom prst="roundRect">
            <a:avLst>
              <a:gd name="adj" fmla="val 16667"/>
            </a:avLst>
          </a:prstGeom>
          <a:solidFill>
            <a:srgbClr val="21262D"/>
          </a:solidFill>
          <a:ln w="12700">
            <a:solidFill>
              <a:srgbClr val="30363D"/>
            </a:solidFill>
            <a:prstDash val="solid"/>
          </a:ln>
        </p:spPr>
      </p:sp>
      <p:sp>
        <p:nvSpPr>
          <p:cNvPr id="19" name="Text 17"/>
          <p:cNvSpPr/>
          <p:nvPr/>
        </p:nvSpPr>
        <p:spPr>
          <a:xfrm>
            <a:off x="7178040" y="1097280"/>
            <a:ext cx="1371600" cy="54864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Execute</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Tool</a:t>
            </a:r>
            <a:endParaRPr lang="en-US" sz="1100" dirty="0"/>
          </a:p>
        </p:txBody>
      </p:sp>
      <p:sp>
        <p:nvSpPr>
          <p:cNvPr id="20" name="Shape 18"/>
          <p:cNvSpPr/>
          <p:nvPr/>
        </p:nvSpPr>
        <p:spPr>
          <a:xfrm>
            <a:off x="7772400" y="1691640"/>
            <a:ext cx="27432" cy="457200"/>
          </a:xfrm>
          <a:prstGeom prst="rect">
            <a:avLst/>
          </a:prstGeom>
          <a:solidFill>
            <a:srgbClr val="3FB950"/>
          </a:solidFill>
          <a:ln/>
        </p:spPr>
      </p:sp>
      <p:sp>
        <p:nvSpPr>
          <p:cNvPr id="21" name="Shape 19"/>
          <p:cNvSpPr/>
          <p:nvPr/>
        </p:nvSpPr>
        <p:spPr>
          <a:xfrm>
            <a:off x="2468880" y="2121408"/>
            <a:ext cx="5330952" cy="27432"/>
          </a:xfrm>
          <a:prstGeom prst="rect">
            <a:avLst/>
          </a:prstGeom>
          <a:solidFill>
            <a:srgbClr val="3FB950"/>
          </a:solidFill>
          <a:ln/>
        </p:spPr>
      </p:sp>
      <p:sp>
        <p:nvSpPr>
          <p:cNvPr id="22" name="Shape 20"/>
          <p:cNvSpPr/>
          <p:nvPr/>
        </p:nvSpPr>
        <p:spPr>
          <a:xfrm>
            <a:off x="2468880" y="1691640"/>
            <a:ext cx="27432" cy="457200"/>
          </a:xfrm>
          <a:prstGeom prst="rect">
            <a:avLst/>
          </a:prstGeom>
          <a:solidFill>
            <a:srgbClr val="3FB950"/>
          </a:solidFill>
          <a:ln/>
        </p:spPr>
      </p:sp>
      <p:sp>
        <p:nvSpPr>
          <p:cNvPr id="23" name="Text 21"/>
          <p:cNvSpPr/>
          <p:nvPr/>
        </p:nvSpPr>
        <p:spPr>
          <a:xfrm>
            <a:off x="4114800" y="2148840"/>
            <a:ext cx="1828800" cy="274320"/>
          </a:xfrm>
          <a:prstGeom prst="rect">
            <a:avLst/>
          </a:prstGeom>
          <a:noFill/>
          <a:ln/>
        </p:spPr>
        <p:txBody>
          <a:bodyPr wrap="square" lIns="0" tIns="0" rIns="0" bIns="0" rtlCol="0" anchor="ctr"/>
          <a:lstStyle/>
          <a:p>
            <a:pPr algn="ctr" indent="0" marL="0">
              <a:buNone/>
            </a:pPr>
            <a:r>
              <a:rPr lang="en-US" sz="900" dirty="0">
                <a:solidFill>
                  <a:srgbClr val="3FB950"/>
                </a:solidFill>
                <a:latin typeface="Arial" pitchFamily="34" charset="0"/>
                <a:ea typeface="Arial" pitchFamily="34" charset="-122"/>
                <a:cs typeface="Arial" pitchFamily="34" charset="-120"/>
              </a:rPr>
              <a:t>↑ Loop back</a:t>
            </a:r>
            <a:endParaRPr lang="en-US" sz="900" dirty="0"/>
          </a:p>
        </p:txBody>
      </p:sp>
      <p:sp>
        <p:nvSpPr>
          <p:cNvPr id="24" name="Shape 22"/>
          <p:cNvSpPr/>
          <p:nvPr/>
        </p:nvSpPr>
        <p:spPr>
          <a:xfrm>
            <a:off x="4251960" y="1691640"/>
            <a:ext cx="27432" cy="640080"/>
          </a:xfrm>
          <a:prstGeom prst="rect">
            <a:avLst/>
          </a:prstGeom>
          <a:solidFill>
            <a:srgbClr val="F85149"/>
          </a:solidFill>
          <a:ln/>
        </p:spPr>
      </p:sp>
      <p:sp>
        <p:nvSpPr>
          <p:cNvPr id="25" name="Text 23"/>
          <p:cNvSpPr/>
          <p:nvPr/>
        </p:nvSpPr>
        <p:spPr>
          <a:xfrm>
            <a:off x="3474720" y="2560320"/>
            <a:ext cx="1828800" cy="274320"/>
          </a:xfrm>
          <a:prstGeom prst="rect">
            <a:avLst/>
          </a:prstGeom>
          <a:noFill/>
          <a:ln/>
        </p:spPr>
        <p:txBody>
          <a:bodyPr wrap="square" lIns="0" tIns="0" rIns="0" bIns="0" rtlCol="0" anchor="ctr"/>
          <a:lstStyle/>
          <a:p>
            <a:pPr algn="ctr" indent="0" marL="0">
              <a:buNone/>
            </a:pPr>
            <a:r>
              <a:rPr lang="en-US" sz="1000" b="1" dirty="0">
                <a:solidFill>
                  <a:srgbClr val="F85149"/>
                </a:solidFill>
                <a:latin typeface="Arial" pitchFamily="34" charset="0"/>
                <a:ea typeface="Arial" pitchFamily="34" charset="-122"/>
                <a:cs typeface="Arial" pitchFamily="34" charset="-120"/>
              </a:rPr>
              <a:t>EXIT on any of:</a:t>
            </a:r>
            <a:endParaRPr lang="en-US" sz="1000" dirty="0"/>
          </a:p>
        </p:txBody>
      </p:sp>
      <p:sp>
        <p:nvSpPr>
          <p:cNvPr id="26" name="Shape 24"/>
          <p:cNvSpPr/>
          <p:nvPr/>
        </p:nvSpPr>
        <p:spPr>
          <a:xfrm>
            <a:off x="731520" y="2926080"/>
            <a:ext cx="1645920" cy="457200"/>
          </a:xfrm>
          <a:prstGeom prst="roundRect">
            <a:avLst>
              <a:gd name="adj" fmla="val 20000"/>
            </a:avLst>
          </a:prstGeom>
          <a:solidFill>
            <a:srgbClr val="2D1117"/>
          </a:solidFill>
          <a:ln w="12700">
            <a:solidFill>
              <a:srgbClr val="30363D"/>
            </a:solidFill>
            <a:prstDash val="solid"/>
          </a:ln>
        </p:spPr>
      </p:sp>
      <p:sp>
        <p:nvSpPr>
          <p:cNvPr id="27" name="Text 25"/>
          <p:cNvSpPr/>
          <p:nvPr/>
        </p:nvSpPr>
        <p:spPr>
          <a:xfrm>
            <a:off x="731520" y="2926080"/>
            <a:ext cx="1645920" cy="457200"/>
          </a:xfrm>
          <a:prstGeom prst="rect">
            <a:avLst/>
          </a:prstGeom>
          <a:noFill/>
          <a:ln/>
        </p:spPr>
        <p:txBody>
          <a:bodyPr wrap="square" lIns="0" tIns="0" rIns="0" bIns="0" rtlCol="0" anchor="ctr"/>
          <a:lstStyle/>
          <a:p>
            <a:pPr algn="ctr" indent="0" marL="0">
              <a:buNone/>
            </a:pPr>
            <a:r>
              <a:rPr lang="en-US" sz="1000" b="1" dirty="0">
                <a:solidFill>
                  <a:srgbClr val="F85149"/>
                </a:solidFill>
                <a:latin typeface="Arial" pitchFamily="34" charset="0"/>
                <a:ea typeface="Arial" pitchFamily="34" charset="-122"/>
                <a:cs typeface="Arial" pitchFamily="34" charset="-120"/>
              </a:rPr>
              <a:t>end_turn</a:t>
            </a:r>
            <a:endParaRPr lang="en-US" sz="1000" dirty="0"/>
          </a:p>
          <a:p>
            <a:pPr algn="ctr" indent="0" marL="0">
              <a:buNone/>
            </a:pPr>
            <a:r>
              <a:rPr lang="en-US" sz="1000" b="1" dirty="0">
                <a:solidFill>
                  <a:srgbClr val="F85149"/>
                </a:solidFill>
                <a:latin typeface="Arial" pitchFamily="34" charset="0"/>
                <a:ea typeface="Arial" pitchFamily="34" charset="-122"/>
                <a:cs typeface="Arial" pitchFamily="34" charset="-120"/>
              </a:rPr>
              <a:t>Claude is done</a:t>
            </a:r>
            <a:endParaRPr lang="en-US" sz="1000" dirty="0"/>
          </a:p>
        </p:txBody>
      </p:sp>
      <p:sp>
        <p:nvSpPr>
          <p:cNvPr id="28" name="Shape 26"/>
          <p:cNvSpPr/>
          <p:nvPr/>
        </p:nvSpPr>
        <p:spPr>
          <a:xfrm>
            <a:off x="731520" y="2926080"/>
            <a:ext cx="1645920" cy="457200"/>
          </a:xfrm>
          <a:prstGeom prst="roundRect">
            <a:avLst>
              <a:gd name="adj" fmla="val 20000"/>
            </a:avLst>
          </a:prstGeom>
          <a:solidFill>
            <a:srgbClr val="000000"/>
          </a:solidFill>
          <a:ln w="19050">
            <a:solidFill>
              <a:srgbClr val="F85149"/>
            </a:solidFill>
            <a:prstDash val="solid"/>
          </a:ln>
        </p:spPr>
      </p:sp>
      <p:sp>
        <p:nvSpPr>
          <p:cNvPr id="29" name="Shape 27"/>
          <p:cNvSpPr/>
          <p:nvPr/>
        </p:nvSpPr>
        <p:spPr>
          <a:xfrm>
            <a:off x="2743200" y="2926080"/>
            <a:ext cx="1645920" cy="457200"/>
          </a:xfrm>
          <a:prstGeom prst="roundRect">
            <a:avLst>
              <a:gd name="adj" fmla="val 20000"/>
            </a:avLst>
          </a:prstGeom>
          <a:solidFill>
            <a:srgbClr val="2D1117"/>
          </a:solidFill>
          <a:ln w="12700">
            <a:solidFill>
              <a:srgbClr val="30363D"/>
            </a:solidFill>
            <a:prstDash val="solid"/>
          </a:ln>
        </p:spPr>
      </p:sp>
      <p:sp>
        <p:nvSpPr>
          <p:cNvPr id="30" name="Text 28"/>
          <p:cNvSpPr/>
          <p:nvPr/>
        </p:nvSpPr>
        <p:spPr>
          <a:xfrm>
            <a:off x="2743200" y="2926080"/>
            <a:ext cx="1645920" cy="457200"/>
          </a:xfrm>
          <a:prstGeom prst="rect">
            <a:avLst/>
          </a:prstGeom>
          <a:noFill/>
          <a:ln/>
        </p:spPr>
        <p:txBody>
          <a:bodyPr wrap="square" lIns="0" tIns="0" rIns="0" bIns="0" rtlCol="0" anchor="ctr"/>
          <a:lstStyle/>
          <a:p>
            <a:pPr algn="ctr" indent="0" marL="0">
              <a:buNone/>
            </a:pPr>
            <a:r>
              <a:rPr lang="en-US" sz="1000" b="1" dirty="0">
                <a:solidFill>
                  <a:srgbClr val="F0883E"/>
                </a:solidFill>
                <a:latin typeface="Arial" pitchFamily="34" charset="0"/>
                <a:ea typeface="Arial" pitchFamily="34" charset="-122"/>
                <a:cs typeface="Arial" pitchFamily="34" charset="-120"/>
              </a:rPr>
              <a:t>max_tokens</a:t>
            </a:r>
            <a:endParaRPr lang="en-US" sz="1000" dirty="0"/>
          </a:p>
          <a:p>
            <a:pPr algn="ctr" indent="0" marL="0">
              <a:buNone/>
            </a:pPr>
            <a:r>
              <a:rPr lang="en-US" sz="1000" b="1" dirty="0">
                <a:solidFill>
                  <a:srgbClr val="F0883E"/>
                </a:solidFill>
                <a:latin typeface="Arial" pitchFamily="34" charset="0"/>
                <a:ea typeface="Arial" pitchFamily="34" charset="-122"/>
                <a:cs typeface="Arial" pitchFamily="34" charset="-120"/>
              </a:rPr>
              <a:t>Output truncated</a:t>
            </a:r>
            <a:endParaRPr lang="en-US" sz="1000" dirty="0"/>
          </a:p>
        </p:txBody>
      </p:sp>
      <p:sp>
        <p:nvSpPr>
          <p:cNvPr id="31" name="Shape 29"/>
          <p:cNvSpPr/>
          <p:nvPr/>
        </p:nvSpPr>
        <p:spPr>
          <a:xfrm>
            <a:off x="2743200" y="2926080"/>
            <a:ext cx="1645920" cy="457200"/>
          </a:xfrm>
          <a:prstGeom prst="roundRect">
            <a:avLst>
              <a:gd name="adj" fmla="val 20000"/>
            </a:avLst>
          </a:prstGeom>
          <a:solidFill>
            <a:srgbClr val="000000"/>
          </a:solidFill>
          <a:ln w="19050">
            <a:solidFill>
              <a:srgbClr val="F0883E"/>
            </a:solidFill>
            <a:prstDash val="solid"/>
          </a:ln>
        </p:spPr>
      </p:sp>
      <p:sp>
        <p:nvSpPr>
          <p:cNvPr id="32" name="Shape 30"/>
          <p:cNvSpPr/>
          <p:nvPr/>
        </p:nvSpPr>
        <p:spPr>
          <a:xfrm>
            <a:off x="4754880" y="2926080"/>
            <a:ext cx="1645920" cy="457200"/>
          </a:xfrm>
          <a:prstGeom prst="roundRect">
            <a:avLst>
              <a:gd name="adj" fmla="val 20000"/>
            </a:avLst>
          </a:prstGeom>
          <a:solidFill>
            <a:srgbClr val="2D1117"/>
          </a:solidFill>
          <a:ln w="12700">
            <a:solidFill>
              <a:srgbClr val="30363D"/>
            </a:solidFill>
            <a:prstDash val="solid"/>
          </a:ln>
        </p:spPr>
      </p:sp>
      <p:sp>
        <p:nvSpPr>
          <p:cNvPr id="33" name="Text 31"/>
          <p:cNvSpPr/>
          <p:nvPr/>
        </p:nvSpPr>
        <p:spPr>
          <a:xfrm>
            <a:off x="4754880" y="2926080"/>
            <a:ext cx="1645920" cy="457200"/>
          </a:xfrm>
          <a:prstGeom prst="rect">
            <a:avLst/>
          </a:prstGeom>
          <a:noFill/>
          <a:ln/>
        </p:spPr>
        <p:txBody>
          <a:bodyPr wrap="square" lIns="0" tIns="0" rIns="0" bIns="0" rtlCol="0" anchor="ctr"/>
          <a:lstStyle/>
          <a:p>
            <a:pPr algn="ctr" indent="0" marL="0">
              <a:buNone/>
            </a:pPr>
            <a:r>
              <a:rPr lang="en-US" sz="1000" b="1" dirty="0">
                <a:solidFill>
                  <a:srgbClr val="F0883E"/>
                </a:solidFill>
                <a:latin typeface="Arial" pitchFamily="34" charset="0"/>
                <a:ea typeface="Arial" pitchFamily="34" charset="-122"/>
                <a:cs typeface="Arial" pitchFamily="34" charset="-120"/>
              </a:rPr>
              <a:t>refusal</a:t>
            </a:r>
            <a:endParaRPr lang="en-US" sz="1000" dirty="0"/>
          </a:p>
          <a:p>
            <a:pPr algn="ctr" indent="0" marL="0">
              <a:buNone/>
            </a:pPr>
            <a:r>
              <a:rPr lang="en-US" sz="1000" b="1" dirty="0">
                <a:solidFill>
                  <a:srgbClr val="F0883E"/>
                </a:solidFill>
                <a:latin typeface="Arial" pitchFamily="34" charset="0"/>
                <a:ea typeface="Arial" pitchFamily="34" charset="-122"/>
                <a:cs typeface="Arial" pitchFamily="34" charset="-120"/>
              </a:rPr>
              <a:t>Claude declined</a:t>
            </a:r>
            <a:endParaRPr lang="en-US" sz="1000" dirty="0"/>
          </a:p>
        </p:txBody>
      </p:sp>
      <p:sp>
        <p:nvSpPr>
          <p:cNvPr id="34" name="Shape 32"/>
          <p:cNvSpPr/>
          <p:nvPr/>
        </p:nvSpPr>
        <p:spPr>
          <a:xfrm>
            <a:off x="4754880" y="2926080"/>
            <a:ext cx="1645920" cy="457200"/>
          </a:xfrm>
          <a:prstGeom prst="roundRect">
            <a:avLst>
              <a:gd name="adj" fmla="val 20000"/>
            </a:avLst>
          </a:prstGeom>
          <a:solidFill>
            <a:srgbClr val="000000"/>
          </a:solidFill>
          <a:ln w="19050">
            <a:solidFill>
              <a:srgbClr val="F0883E"/>
            </a:solidFill>
            <a:prstDash val="solid"/>
          </a:ln>
        </p:spPr>
      </p:sp>
      <p:sp>
        <p:nvSpPr>
          <p:cNvPr id="35" name="Shape 33"/>
          <p:cNvSpPr/>
          <p:nvPr/>
        </p:nvSpPr>
        <p:spPr>
          <a:xfrm>
            <a:off x="6766560" y="2926080"/>
            <a:ext cx="1645920" cy="457200"/>
          </a:xfrm>
          <a:prstGeom prst="roundRect">
            <a:avLst>
              <a:gd name="adj" fmla="val 20000"/>
            </a:avLst>
          </a:prstGeom>
          <a:solidFill>
            <a:srgbClr val="2D1117"/>
          </a:solidFill>
          <a:ln w="12700">
            <a:solidFill>
              <a:srgbClr val="30363D"/>
            </a:solidFill>
            <a:prstDash val="solid"/>
          </a:ln>
        </p:spPr>
      </p:sp>
      <p:sp>
        <p:nvSpPr>
          <p:cNvPr id="36" name="Text 34"/>
          <p:cNvSpPr/>
          <p:nvPr/>
        </p:nvSpPr>
        <p:spPr>
          <a:xfrm>
            <a:off x="6766560" y="2926080"/>
            <a:ext cx="1645920" cy="457200"/>
          </a:xfrm>
          <a:prstGeom prst="rect">
            <a:avLst/>
          </a:prstGeom>
          <a:noFill/>
          <a:ln/>
        </p:spPr>
        <p:txBody>
          <a:bodyPr wrap="square" lIns="0" tIns="0" rIns="0" bIns="0" rtlCol="0" anchor="ctr"/>
          <a:lstStyle/>
          <a:p>
            <a:pPr algn="ctr" indent="0" marL="0">
              <a:buNone/>
            </a:pPr>
            <a:r>
              <a:rPr lang="en-US" sz="1000" b="1" dirty="0">
                <a:solidFill>
                  <a:srgbClr val="F0883E"/>
                </a:solidFill>
                <a:latin typeface="Arial" pitchFamily="34" charset="0"/>
                <a:ea typeface="Arial" pitchFamily="34" charset="-122"/>
                <a:cs typeface="Arial" pitchFamily="34" charset="-120"/>
              </a:rPr>
              <a:t>stop_sequence</a:t>
            </a:r>
            <a:endParaRPr lang="en-US" sz="1000" dirty="0"/>
          </a:p>
          <a:p>
            <a:pPr algn="ctr" indent="0" marL="0">
              <a:buNone/>
            </a:pPr>
            <a:r>
              <a:rPr lang="en-US" sz="1000" b="1" dirty="0">
                <a:solidFill>
                  <a:srgbClr val="F0883E"/>
                </a:solidFill>
                <a:latin typeface="Arial" pitchFamily="34" charset="0"/>
                <a:ea typeface="Arial" pitchFamily="34" charset="-122"/>
                <a:cs typeface="Arial" pitchFamily="34" charset="-120"/>
              </a:rPr>
              <a:t>Custom stop hit</a:t>
            </a:r>
            <a:endParaRPr lang="en-US" sz="1000" dirty="0"/>
          </a:p>
        </p:txBody>
      </p:sp>
      <p:sp>
        <p:nvSpPr>
          <p:cNvPr id="37" name="Shape 35"/>
          <p:cNvSpPr/>
          <p:nvPr/>
        </p:nvSpPr>
        <p:spPr>
          <a:xfrm>
            <a:off x="6766560" y="2926080"/>
            <a:ext cx="1645920" cy="457200"/>
          </a:xfrm>
          <a:prstGeom prst="roundRect">
            <a:avLst>
              <a:gd name="adj" fmla="val 20000"/>
            </a:avLst>
          </a:prstGeom>
          <a:solidFill>
            <a:srgbClr val="000000"/>
          </a:solidFill>
          <a:ln w="19050">
            <a:solidFill>
              <a:srgbClr val="F0883E"/>
            </a:solidFill>
            <a:prstDash val="solid"/>
          </a:ln>
        </p:spPr>
      </p:sp>
      <p:sp>
        <p:nvSpPr>
          <p:cNvPr id="38" name="Shape 36"/>
          <p:cNvSpPr/>
          <p:nvPr/>
        </p:nvSpPr>
        <p:spPr>
          <a:xfrm>
            <a:off x="457200" y="3840480"/>
            <a:ext cx="8229600" cy="640080"/>
          </a:xfrm>
          <a:prstGeom prst="roundRect">
            <a:avLst>
              <a:gd name="adj" fmla="val 14286"/>
            </a:avLst>
          </a:prstGeom>
          <a:solidFill>
            <a:srgbClr val="1A1520"/>
          </a:solidFill>
          <a:ln w="12700">
            <a:solidFill>
              <a:srgbClr val="BC8CFF"/>
            </a:solidFill>
            <a:prstDash val="solid"/>
          </a:ln>
        </p:spPr>
      </p:sp>
      <p:sp>
        <p:nvSpPr>
          <p:cNvPr id="39" name="Text 37"/>
          <p:cNvSpPr/>
          <p:nvPr/>
        </p:nvSpPr>
        <p:spPr>
          <a:xfrm>
            <a:off x="640080" y="3840480"/>
            <a:ext cx="1371600" cy="640080"/>
          </a:xfrm>
          <a:prstGeom prst="rect">
            <a:avLst/>
          </a:prstGeom>
          <a:noFill/>
          <a:ln/>
        </p:spPr>
        <p:txBody>
          <a:bodyPr wrap="square" lIns="0" tIns="0" rIns="0" bIns="0" rtlCol="0" anchor="ctr"/>
          <a:lstStyle/>
          <a:p>
            <a:pPr indent="0" marL="0">
              <a:buNone/>
            </a:pPr>
            <a:r>
              <a:rPr lang="en-US" sz="1100" b="1" dirty="0">
                <a:solidFill>
                  <a:srgbClr val="BC8CFF"/>
                </a:solidFill>
                <a:latin typeface="Arial" pitchFamily="34" charset="0"/>
                <a:ea typeface="Arial" pitchFamily="34" charset="-122"/>
                <a:cs typeface="Arial" pitchFamily="34" charset="-120"/>
              </a:rPr>
              <a:t>KEY INSIGHT:</a:t>
            </a:r>
            <a:endParaRPr lang="en-US" sz="1100" dirty="0"/>
          </a:p>
        </p:txBody>
      </p:sp>
      <p:sp>
        <p:nvSpPr>
          <p:cNvPr id="40" name="Text 38"/>
          <p:cNvSpPr/>
          <p:nvPr/>
        </p:nvSpPr>
        <p:spPr>
          <a:xfrm>
            <a:off x="2011680" y="3840480"/>
            <a:ext cx="6400800" cy="640080"/>
          </a:xfrm>
          <a:prstGeom prst="rect">
            <a:avLst/>
          </a:prstGeom>
          <a:noFill/>
          <a:ln/>
        </p:spPr>
        <p:txBody>
          <a:bodyPr wrap="square" lIns="0" tIns="0" rIns="0" bIns="0" rtlCol="0" anchor="ctr"/>
          <a:lstStyle/>
          <a:p>
            <a:pPr indent="0" marL="0">
              <a:lnSpc>
                <a:spcPct val="120000"/>
              </a:lnSpc>
              <a:buNone/>
            </a:pPr>
            <a:r>
              <a:rPr lang="en-US" sz="1100" dirty="0">
                <a:solidFill>
                  <a:srgbClr val="E6EDF3"/>
                </a:solidFill>
                <a:latin typeface="Arial" pitchFamily="34" charset="0"/>
                <a:ea typeface="Arial" pitchFamily="34" charset="-122"/>
                <a:cs typeface="Arial" pitchFamily="34" charset="-120"/>
              </a:rPr>
              <a:t>The agentic loop continues ONLY on 'tool_use'. All other stop_reason values mean EXIT the loop. This is the most tested pattern.</a:t>
            </a:r>
            <a:endParaRPr lang="en-US" sz="11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It uses Haiku (lightweight model) with read-only access, isolates verbose output, and returns summaries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It uses a high-capability model with full write access for comprehensive exploration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It runs in the same context as the main agent but with enhanced search capabilities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It spawns multiple parallel sub-agents to explore different parts of the codebase simultaneously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Explore subagent is a built-in agent that uses a lightweight model (Haiku) with read-only access. It isolates verbose discovery output from the main conversation and returns only summaries, preserving the main context. Option A incorrectly describes the model and access level. Option C doesn't isolate output. Option D describes a different pattern — Explore is a single focused agent.</a:t>
            </a:r>
            <a:endParaRPr lang="en-US" sz="1100" dirty="0"/>
          </a:p>
        </p:txBody>
      </p:sp>
    </p:spTree>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name="Slide 50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configuring skill content lifecycle management. They have a verbose security audit skill that generates over 8000 tokens of content. They're concerned this will survive compaction and permanently consume context. What is the skill content limit for compaction survival?</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 limit — all skill content survives compaction indefinitely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5000 tokens per skill, with a total budget of 25000 tokens across all skills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2000 tokens per skill, with automatic truncation of excess content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Skill content is completely dropped during compaction and must be reloaded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name="Slide 50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5000 tokens per skill, with a total budget of 25000 tokens across all skills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No limit — all skill content survives compaction indefinitely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2000 tokens per skill, with automatic truncation of excess content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Skill content is completely dropped during compaction and must be reloaded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Skill content survives compaction up to 5000 tokens per skill, with a total budget of 25000 tokens across all active skills. Content exceeding these limits may be truncated during compaction. At 8000 tokens, this skill exceeds the per-skill limit, so the developer should either reduce the skill's output or use context: fork to isolate it. Options A, C, and D state incorrect limits.</a:t>
            </a:r>
            <a:endParaRPr lang="en-US" sz="1100" dirty="0"/>
          </a:p>
        </p:txBody>
      </p:sp>
    </p:spTree>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name="Slide 50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When using server-side compaction, an architect wants to track the actual tokens billed for a conversation that has undergone multiple compactions. The top-level usage fields show lower numbers than expected. Where should they look for complete billing information?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X-Usage-Total response header that includes all compaction tokens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billing dashboard which automatically sums all token usage including compaction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usage.iterations array which shows tokens for each compaction and message iteration separately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usage.compaction_tokens field which tracks compaction-specific usage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name="Slide 50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usage.iterations array which shows tokens for each compaction and message iteration separately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X-Usage-Total response header that includes all compaction tokens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billing dashboard which automatically sums all token usage including compaction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usage.compaction_tokens field which tracks compaction-specific usage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top-level usage fields do NOT include compaction iteration tokens. The complete token usage must be calculated by summing across the usage.iterations array, which separately tracks each compaction iteration and each message iteration. This explains why the top-level numbers are lower than expected. Option A references a non-existent header. Option C may be correct for billing but not for per-request tracking. Option D references a non-existent field.</a:t>
            </a:r>
            <a:endParaRPr lang="en-US" sz="1100" dirty="0"/>
          </a:p>
        </p:txBody>
      </p:sp>
    </p:spTree>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name="Slide 50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Your organization is building a large-scale document processing pipeline and needs to decide on the right Claude model. Documents range from simple forms to complex legal contracts. They want 1M token context windows for large documents. Which models support the 1M token context window?</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All Claude 4 models support 1M token context windows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Opus 4.6, Sonnet 4.6, and Mythos Preview support 1M token context windows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Claude Opus 4.6 supports 1M tokens; other models are limited to 200K</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Claude Sonnet 4.5 and Opus 4.5 support 1M tokens, while 4.6 models support 2M</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name="Slide 50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Claude Opus 4.6, Sonnet 4.6, and Mythos Preview support 1M token context windows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All Claude 4 models support 1M token context windows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Only Claude Opus 4.6 supports 1M tokens; other models are limited to 200K</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Claude Sonnet 4.5 and Opus 4.5 support 1M tokens, while 4.6 models support 2M</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documentation specifies that Claude Opus 4.6, Sonnet 4.6, and Mythos Preview have 1M token context windows. Older models like Sonnet 4.5 and Sonnet 4 have 200K token context windows. Option A is incorrect — not all Claude 4 models have 1M. Option B omits Sonnet 4.6 and Mythos. Option D states incorrect values.</a:t>
            </a:r>
            <a:endParaRPr lang="en-US" sz="1100" dirty="0"/>
          </a:p>
        </p:txBody>
      </p:sp>
    </p:spTree>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name="Slide 50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needs their agent to process a 500-page technical manual and extract specific details. They notice that relevant details from the middle of the document are sometimes missed while information from the beginning and end is reliably extracted. What document processing strategy addresses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max_tokens to ensure the full document is processed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extended thinking to improve attention across the full document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Place important queries at the beginning of the prompt, with the document following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Structure the document with data/context at the top and questions at the bottom, following the recommended long-context layout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name="Slide 50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Q239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Structure the document with data/context at the top and questions at the bottom, following the recommended long-context layout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Increase max_tokens to ensure the full document is processed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extended thinking to improve attention across the full document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Place important queries at the beginning of the prompt, with the document following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long context prompting documentation recommends placing the long document at the top of the prompt and the questions/queries at the bottom. This layout improves extraction accuracy, especially for information in the middle of documents. The 'data first, queries last' pattern ensures Claude processes the full document before encountering the extraction requirements. Option C reverses the recommended order. Options A and B don't address the attention pattern.</a:t>
            </a:r>
            <a:endParaRPr lang="en-US" sz="1100" dirty="0"/>
          </a:p>
        </p:txBody>
      </p:sp>
    </p:spTree>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name="Slide 50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builds an agent for legal document review. The agent needs to identify clauses that conflict with a set of regulatory requirements. The regulatory requirements document is 80,000 tokens. Each legal document is approximately 20,000 tokens. The total context window is 200,000 tokens. They want to process batches of documents efficiently. How many documents can they process per batch with room for Claude's output and system prompt?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One document at a time to maximize quality per document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Three documents per batch: 80K + 3*20K + system overhead + output buffer = ~160K, leaving room for analysis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Five documents per batch: 80K (regulations) + 5*20K (documents) + system overhead = ~190K tokens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Ten documents: load only relevant regulation sections per document to fit within context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name="Slide 50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Q240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Five documents per batch: 80K (regulations) + 5*20K (documents) + system overhead = ~190K tokens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One document at a time to maximize quality per document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Three documents per batch: 80K + 3*20K + system overhead + output buffer = ~160K, leaving room for analysis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Ten documents: load only relevant regulation sections per document to fit within context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With 200K context, 80K for regulations, and 20K per document, five documents use ~180K tokens. However, the architect needs to reserve tokens for the system prompt and Claude's output. With typical overhead, five documents push to ~190K which is too tight. Option B is actually safer. However, Answer A is calculated as feasible at ~190K if output is kept concise. The key insight is planning context budget allocation for batch processing.</a:t>
            </a:r>
            <a:endParaRPr lang="en-US" sz="11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multi-agent system where the coordinator needs to pass research findings from a web_search subagent to a synthesis subagent. The web_search agent returns a large amount of raw data including full page contents, URLs, timestamps, and metadata. What is the best practice for structuring this data transfer?</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structured data formats that separate content from metadata, including source URLs and page numbers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Pass the complete raw data to preserve information fidelity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Have the coordinator summarize findings into a brief text paragraph before passing to synthesis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raw data in a shared database and pass only record IDs to the synthesis agent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name="Slide 51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DevOps engineer is building an agent that summarizes long research papers. They notice that for papers over 100K tokens, the summary quality drops significantly compared to shorter papers. The summaries miss key findings from the later sections. What prompting technique specifically addresses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Ask Claude to generate section-by-section summaries first, then combine them into a final summary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max_tokens to limit the response length, forcing more concise summaries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Send only the abstract and conclusion sections for summarization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extended thinking to improve attention across the full document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name="Slide 51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Q241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Ask Claude to generate section-by-section summaries first, then combine them into a final summary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max_tokens to limit the response length, forcing more concise summaries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Send only the abstract and conclusion sections for summarization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extended thinking to improve attention across the full document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For very long documents, section-by-section summarization (a form of prompt chaining) ensures each section receives focused attention. The individual summaries are then combined into a coherent final summary. This addresses the attention degradation that occurs with very long single-pass processing. Option B limits output, not input processing. Option C loses middle-section content. Option D helps but may not fully address 100K+ token documents.</a:t>
            </a:r>
            <a:endParaRPr lang="en-US" sz="1100" dirty="0"/>
          </a:p>
        </p:txBody>
      </p:sp>
    </p:spTree>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name="Slide 51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product team is designing the token budget for an agentic system. The system has: 8K token system prompt, up to 5 tool definitions (2K tokens each), user messages averaging 500 tokens, and needs Claude to generate up to 4K token responses. Using a 200K context model, approximately how many conversation turns can they support before hitting the context limit?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About 40 turns — the system prompt and tools are only counted once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About 20 turns — each turn consumes roughly 9K tokens (user message + response + overhead)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About 180 turns — the 200K limit applies to individual messages, not the full conversation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number of turns is unlimited because old messages are automatically truncated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name="Slide 51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Q242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About 20 turns — each turn consumes roughly 9K tokens (user message + response + overhead)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About 40 turns — the system prompt and tools are only counted once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About 180 turns — the 200K limit applies to individual messages, not the full conversation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number of turns is unlimited because old messages are automatically truncated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Total fixed cost: 8K (system) + 10K (5 tools × 2K) = 18K tokens. Remaining: ~182K tokens. Each turn: ~500 (user) + ~4K (response) + tool use overhead ≈ ~8-9K tokens. 182K / 9K ≈ ~20 turns. After that, compaction is needed. The system prompt and tools are sent with every request (Option B is wrong about counting). Option C confuses message vs conversation limits. Option D requires explicit compaction configuration.</a:t>
            </a:r>
            <a:endParaRPr lang="en-US" sz="1100" dirty="0"/>
          </a:p>
        </p:txBody>
      </p:sp>
    </p:spTree>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name="Slide 51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multi-step data pipeline with Claude. Step 1 extracts data from PDFs, Step 2 normalizes the data, Step 3 performs analysis, and Step 4 generates a report. Each step's output feeds into the next. After Step 2, the normalized data is 40K tokens. They worry Step 3 will lose accuracy over long context. What prompting pattern optimizes this pipeline?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Run all 4 steps in a single conversation to maintain context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Combine Steps 1-2 and 3-4 into two larger steps to reduce the number of calls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Run all steps in parallel with separate conversations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prompt chaining: run each step as a separate API call, passing only the necessary output from the previous step as input to the next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name="Slide 51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Q243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prompt chaining: run each step as a separate API call, passing only the necessary output from the previous step as input to the next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Run all 4 steps in a single conversation to maintain context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Combine Steps 1-2 and 3-4 into two larger steps to reduce the number of calls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Run all steps in parallel with separate conversations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Prompt chaining — running each step as a separate API call with curated inputs — prevents context bloat and maintains focus. Step 3 receives only the 40K token normalized data (not the full Step 1-2 conversation), leaving maximum context for analysis. Option A accumulates all intermediate context. Option C loses the data flow dependency. Option D partially helps but still accumulates more context than necessary.</a:t>
            </a:r>
            <a:endParaRPr lang="en-US" sz="1100" dirty="0"/>
          </a:p>
        </p:txBody>
      </p:sp>
    </p:spTree>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name="Slide 51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notices that their Claude Code session becomes sluggish after extended use. Responses take longer and quality decreases. They suspect context window saturation. What is the recommended maintenance approach for long coding sessions?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Restart Claude Code to get a fresh context window</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Delete all CLAUDE.md files temporarily to reduce context consumption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/compact to manually trigger compaction, then verify Claude's understanding of the current task by asking it to summarize what it knows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Switch to a model with a larger context window</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name="Slide 51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Q244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/compact to manually trigger compaction, then verify Claude's understanding of the current task by asking it to summarize what it knows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Restart Claude Code to get a fresh context window</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Delete all CLAUDE.md files temporarily to reduce context consumption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Switch to a model with a larger context window</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/compact command manually triggers compaction to summarize and reduce context. Following up with a state verification (asking Claude to summarize its understanding) confirms what was preserved and identifies any lost context that needs to be re-provided. Option A loses all context. Option C removes important configuration. Option D may not be available.</a:t>
            </a:r>
            <a:endParaRPr lang="en-US" sz="1100" dirty="0"/>
          </a:p>
        </p:txBody>
      </p:sp>
    </p:spTree>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name="Slide 51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Context Window &amp; Token Management</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technical lead is migrating their agent from a 200K token context model (Claude Sonnet 4.5) to a 1M token context model (Claude Sonnet 4.6). They expect to handle longer documents. What other consideration should they account for with the larger context?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1M context model has the same pricing per token, so costs only increase proportionally to usage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 caching minimum thresholds differ between models — Sonnet 4.5 has 1024 token minimum while Sonnet 4.6 has 2048 token minimum, affecting caching strategy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architecture doesn't need any changes — just update the model parameter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response quality is identical regardless of context length</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name="Slide 51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Context Window &amp; Token Management  ·  Q245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Prompt caching minimum thresholds differ between models — Sonnet 4.5 has 1024 token minimum while Sonnet 4.6 has 2048 token minimum, affecting caching strategy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1M context model has the same pricing per token, so costs only increase proportionally to usage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architecture doesn't need any changes — just update the model parameter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response quality is identical regardless of context length</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migrating between model versions, caching minimums may change (Sonnet 4.5: 1024 tokens, Sonnet 4.6: 2048 tokens). This means cache breakpoints that worked with the smaller threshold may need adjustment. Additionally, attention patterns may differ with very long contexts, requiring prompt structure adjustments. Options A, C, and D oversimplify the migration.</a:t>
            </a:r>
            <a:endParaRPr lang="en-US" sz="11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structured data formats that separate content from metadata, including source URLs and page numbers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Pass the complete raw data to preserve information fidelity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Have the coordinator summarize findings into a brief text paragraph before passing to synthesis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Store raw data in a shared database and pass only record IDs to the synthesis agent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structured data formats separating content from metadata (source URLs, document names, page numbers). This preserves information provenance while organizing data for efficient consumption. Option A bloats context with unnecessary raw data. Option C risks losing detail during summarization. Option D adds unnecessary infrastructure complexity and the synthesis agent can't access the database.</a:t>
            </a:r>
            <a:endParaRPr lang="en-US" sz="1100" dirty="0"/>
          </a:p>
        </p:txBody>
      </p:sp>
    </p:spTree>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name="Slide 520">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14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Extended Thinking &amp; Reasoning</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name="Slide 52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implements adaptive thinking for their Claude 4.6 Opus agent. They want to ensure the agent thinks deeply on complex coding problems but skips extended thinking on simple file reads and straightforward questions. How should they configure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manual budget_tokens for each request type based on estimated complexity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thinking: {type: 'enabled'} with a very large budget_tokens and let Claude self-limit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client-side complexity detection that toggles thinking on/off per request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thinking: {type: 'adaptive'} with effort='high' — Claude dynamically decides when and how much to think</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name="Slide 52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Q246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thinking: {type: 'adaptive'} with effort='high' — Claude dynamically decides when and how much to think</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Set manual budget_tokens for each request type based on estimated complexity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Set thinking: {type: 'enabled'} with a very large budget_tokens and let Claude self-limit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Implement client-side complexity detection that toggles thinking on/off per request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Adaptive thinking (type: 'adaptive') combined with an appropriate effort level lets Claude dynamically decide when and how deeply to think. At high effort, Claude almost always thinks deeply on complex problems but may skip thinking on simple ones. This is the recommended approach for Opus 4.6, replacing the deprecated budget_tokens. Option A uses the deprecated approach. Option C adds unnecessary client-side complexity. Option D doesn't provide the adaptive behavior.</a:t>
            </a:r>
            <a:endParaRPr lang="en-US" sz="1100" dirty="0"/>
          </a:p>
        </p:txBody>
      </p:sp>
    </p:spTree>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name="Slide 52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running a long agentic task in Claude Code and needs to manage token costs. The session is consuming excessive tokens because Claude generates detailed thinking traces and verbose tool call plans even for simple operations. Which approach most effectively reduces token consumption while maintaining quality on complex operations?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Switch from Opus 4.6 to Haiku 4.5 for all operations to reduce per-token costs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extended thinking entirely to eliminate thinking token overhead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effort='medium' as a baseline and increase to 'high' only for complex operations, reducing thinking and verbosity on simple tasks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a strict max_tokens limit of 1000 to force concise responses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name="Slide 52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Q247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effort='medium' as a baseline and increase to 'high' only for complex operations, reducing thinking and verbosity on simple tasks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Switch from Opus 4.6 to Haiku 4.5 for all operations to reduce per-token costs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Disable extended thinking entirely to eliminate thinking token overhead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Set a strict max_tokens limit of 1000 to force concise responses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effort parameter is a behavioral signal affecting all tokens — text responses, tool calls, and extended thinking. Using 'medium' as default significantly reduces unnecessary verbosity on simple tasks while maintaining quality. It can be elevated to 'high' for genuinely complex operations. Option A may reduce quality significantly. Option B sacrifices reasoning quality. Option D truncates output rather than reducing unnecessary verbosity.</a:t>
            </a:r>
            <a:endParaRPr lang="en-US" sz="1100" dirty="0"/>
          </a:p>
        </p:txBody>
      </p:sp>
    </p:spTree>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name="Slide 52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wants to configure their Claude agent to use adaptive thinking that dynamically adjusts reasoning depth. They're migrating from a system that used manual budget_tokens. What is the current recommended configuration for Claude 4.6 Opus?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Continue using budget_tokens as it provides more precise control over thinking depth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thinking: {type: 'adaptive'} with the effort parameter to control thinking depth dynamically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thinking: {type: 'enabled'} and let the model self-regulate thinking depth</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thinking entirely and use Chain-of-Thought prompting instead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name="Slide 52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Q248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thinking: {type: 'adaptive'} with the effort parameter to control thinking depth dynamically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Continue using budget_tokens as it provides more precise control over thinking depth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Set thinking: {type: 'enabled'} and let the model self-regulate thinking depth</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Disable thinking entirely and use Chain-of-Thought prompting instead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For Claude 4.6 Opus, the recommended approach is adaptive thinking (type: 'adaptive') combined with the effort parameter. This replaces the deprecated budget_tokens approach. Adaptive thinking lets Claude dynamically decide when and how deeply to think based on task complexity, while effort provides directional control. Option A uses the deprecated approach. Option C uses basic enabled mode without adaptive capability. Option D removes a key feature.</a:t>
            </a:r>
            <a:endParaRPr lang="en-US" sz="1100" dirty="0"/>
          </a:p>
        </p:txBody>
      </p:sp>
    </p:spTree>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name="Slide 52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notices that their agent's performance degrades when they add images to the prompt alongside thinking mode. After adding several product images for analysis, the context window fills more quickly. What explains this interaction between images, thinking, and context?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Images are not compatible with extended thinking and should be processed separately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All tokens including thinking tokens count toward the context window limit, so images plus thinking traces consume context faster than either alone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Each image consumes fixed tokens regardless of thinking mode, limiting remaining capacity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Images disable thinking mode automatically, reducing reasoning capability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name="Slide 52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Q249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All tokens including thinking tokens count toward the context window limit, so images plus thinking traces consume context faster than either alone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Images are not compatible with extended thinking and should be processed separately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Each image consumes fixed tokens regardless of thinking mode, limiting remaining capacity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Images disable thinking mode automatically, reducing reasoning capability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documentation states that all tokens — including thinking tokens — count toward the context window limit. When images (which consume significant tokens) are combined with extended thinking (which generates additional tokens), the effective available context shrinks faster. Previous thinking blocks are stripped from subsequent turns but current-turn thinking still counts. Options A and D are incorrect. Option B is partially true but misses the thinking interaction.</a:t>
            </a:r>
            <a:endParaRPr lang="en-US" sz="1100" dirty="0"/>
          </a:p>
        </p:txBody>
      </p:sp>
    </p:spTree>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name="Slide 52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engineer is building an AI-powered IDE extension using Claude. The extension needs to display Claude's reasoning process to the user while also getting a structured code suggestion. Can extended thinking and structured outputs be combined?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Yes — but only with json_object mode, not json_schema mode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 — extended thinking and structured outputs are mutually exclusive features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Yes — enable thinking and set the response schema; thinking traces show reasoning while the final output follows the schema</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Yes — but only on Claude Opus 4.6, not other models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Q19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 review system for a large 14-file pull request. Initial results show inconsistent review depth across files, missed bugs in complex files, and contradictory feedback between files. What architectural approach best addresses these issues?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Assign one file per subagent for parallel review with no cross-file coordination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context window to include all 14 files simultaneously for comprehensive review</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Split into per-file local analysis passes followed by a separate cross-file integration pass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single long review session with explicit instructions to maintain consistent depth</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name="Slide 53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Yes — enable thinking and set the response schema; thinking traces show reasoning while the final output follows the schema</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Yes — but only with json_object mode, not json_schema mode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No — extended thinking and structured outputs are mutually exclusive features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Yes — but only on Claude Opus 4.6, not other models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Extended thinking and structured outputs can be combined. Claude uses the thinking traces for complex reasoning (visible as thinking blocks), then produces a final response conforming to the specified JSON schema. This is ideal for applications that need both transparency (reasoning) and reliability (structured output). Option B is incorrect. Options C and D impose unnecessary restrictions.</a:t>
            </a:r>
            <a:endParaRPr lang="en-US" sz="1100" dirty="0"/>
          </a:p>
        </p:txBody>
      </p:sp>
    </p:spTree>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name="Slide 53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product team is building a system where Claude analyzes security vulnerabilities. They want Claude to think more deeply about critical vulnerabilities. The current system uses effort='low' universally for cost control. What is the recommended approach for varying effort by task criticality?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effort='high' for all requests and accept the higher costs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 routing layer that sets effort based on severity: effort='low' for informational, effort='medium' for medium severity, effort='high' for critical vulnerabilities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extended thinking for critical vulnerabilities instead of changing effort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Train a classifier model to determine the appropriate effort level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name="Slide 53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a routing layer that sets effort based on severity: effort='low' for informational, effort='medium' for medium severity, effort='high' for critical vulnerabilities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effort='high' for all requests and accept the higher costs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extended thinking for critical vulnerabilities instead of changing effort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Train a classifier model to determine the appropriate effort level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effort parameter documentation recommends adaptive effort allocation based on task complexity or criticality. A routing layer that maps vulnerability severity to effort levels optimizes the cost/quality tradeoff — low-severity issues get fast, cheap processing while critical vulnerabilities get thorough analysis. Option A wastes budget. Option C is complementary but doesn't address cost optimization. Option D adds unnecessary complexity.</a:t>
            </a:r>
            <a:endParaRPr lang="en-US" sz="1100" dirty="0"/>
          </a:p>
        </p:txBody>
      </p:sp>
    </p:spTree>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name="Slide 53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testing their Claude integration and notices that responses with extended thinking show a 'redacted_thinking' block instead of actual thinking content. They are using the API directly with a valid API key. What causes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model determined the thinking content contained potentially harmful reasoning and automatically redacted it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Extended thinking is in beta and requires a special feature flag to enable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API key doesn't have permission to view thinking content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developer is using a model version that doesn't support transparent thinking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name="Slide 53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model determined the thinking content contained potentially harmful reasoning and automatically redacted it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Extended thinking is in beta and requires a special feature flag to enable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API key doesn't have permission to view thinking content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developer is using a model version that doesn't support transparent thinking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Redacted thinking blocks appear when Claude's internal safety classifiers determine the thinking content may contain sensitive or potentially harmful reasoning. This is an automatic safety feature — the thinking still occurs and influences the output, but the raw thinking content is hidden. It's not a permission or configuration issue. Options A, C, and D describe incorrect causes.</a:t>
            </a:r>
            <a:endParaRPr lang="en-US" sz="1100" dirty="0"/>
          </a:p>
        </p:txBody>
      </p:sp>
    </p:spTree>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name="Slide 53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needs to handle a scenario where Claude's extended thinking budget of 10,000 tokens is insufficient for complex mathematical proofs. Setting budget_tokens higher increases costs. What is the recommended approach for optimizing thinking budget vs. cost?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budget_tokens to the maximum (128K) for all requests to ensure quality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adaptive thinking mode which automatically allocates thinking budget based on task complexity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Start with a low budget and retry with higher budgets only when the output quality is insufficient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thinking entirely and rely on few-shot examples for complex reasoning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name="Slide 53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adaptive thinking mode which automatically allocates thinking budget based on task complexity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Set budget_tokens to the maximum (128K) for all requests to ensure quality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Start with a low budget and retry with higher budgets only when the output quality is insufficient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Disable thinking entirely and rely on few-shot examples for complex reasoning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Adaptive thinking mode (thinking: {type: 'enabled', budget_tokens: N} on Claude 4 models) automatically adjusts the thinking depth based on the problem complexity. Simple tasks use minimal thinking tokens, while complex proofs get deeper reasoning — optimizing cost dynamically. Option A wastes budget on simple tasks. Option C adds latency from retries. Option D loses reasoning quality.</a:t>
            </a:r>
            <a:endParaRPr lang="en-US" sz="1100" dirty="0"/>
          </a:p>
        </p:txBody>
      </p:sp>
    </p:spTree>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name="Slide 53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implements extended thinking for a complex reasoning task. They set budget_tokens: 50000 but notice Claude only uses 2,000 thinking tokens for most requests. The responses are high quality. They're concerned about wasted budget allocation. Is there an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Yes — reduce budget_tokens to 5,000 to prevent resource waste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 — budget_tokens is a maximum, not an allocation. Claude uses only what it needs and you're only charged for tokens actually generated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Yes — unused budget_tokens are still charged at the thinking token rate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No — but the high budget prevents optimal batching of requests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name="Slide 53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No — budget_tokens is a maximum, not an allocation. Claude uses only what it needs and you're only charged for tokens actually generated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Yes — reduce budget_tokens to 5,000 to prevent resource waste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Yes — unused budget_tokens are still charged at the thinking token rate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No — but the high budget prevents optimal batching of requests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budget_tokens is a maximum cap, not a pre-allocation. Claude dynamically determines how much thinking is needed per request. If a task only requires 2,000 tokens of thinking, that's all that's generated and billed. The 50,000 cap only comes into play for genuinely complex tasks. There's no charge for unused budget. Option A unnecessarily limits complex tasks. Option C is incorrect about billing.</a:t>
            </a:r>
            <a:endParaRPr lang="en-US" sz="1100" dirty="0"/>
          </a:p>
        </p:txBody>
      </p:sp>
    </p:spTree>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name="Slide 53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needs Claude to generate a complex financial model with nested calculations. They want to verify that intermediate calculations are correct before using the final result. Extended thinking would show the reasoning, but they need the intermediate values in a structured format. What approach combines both?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Enable thinking and ask Claude to include intermediate values in the thinking blocks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structured output schema with nested objects that mirror the calculation hierarchy: {inputs: {...}, intermediate: {step1: {...}, step2: {...}}, final: {...}} with thinking enabled for reasoning visibility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Make separate API calls for each calculation step</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tool calls for each intermediate calculation, collecting results along the way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Q19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Split into per-file local analysis passes followed by a separate cross-file integration pass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Assign one file per subagent for parallel review with no cross-file coordination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Increase the context window to include all 14 files simultaneously for comprehensive review</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a single long review session with explicit instructions to maintain consistent depth</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This matches the exam guide's sample question directly: splitting into per-file local analysis plus a separate cross-file integration pass addresses the root cause of attention dilution. Local passes ensure thorough analysis of each file, while the integration pass catches cross-file issues. Option B doesn't solve attention dilution. Option C misses cross-file issues entirely. Option D perpetuates the same attention dilution problem.</a:t>
            </a:r>
            <a:endParaRPr lang="en-US" sz="1100" dirty="0"/>
          </a:p>
        </p:txBody>
      </p:sp>
    </p:spTree>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name="Slide 54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a structured output schema with nested objects that mirror the calculation hierarchy: {inputs: {...}, intermediate: {step1: {...}, step2: {...}}, final: {...}} with thinking enabled for reasoning visibility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Enable thinking and ask Claude to include intermediate values in the thinking blocks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Make separate API calls for each calculation step</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tool calls for each intermediate calculation, collecting results along the way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Combining structured output (which captures intermediate values in a verifiable schema) with extended thinking (which provides reasoning transparency) gives both structured data and reasoning visibility. The schema mirrors the calculation hierarchy, making each step verifiable. Option A puts values in thinking which isn't reliably parseable. Option C loses context between steps. Option D adds unnecessary complexity.</a:t>
            </a:r>
            <a:endParaRPr lang="en-US" sz="1100" dirty="0"/>
          </a:p>
        </p:txBody>
      </p:sp>
    </p:spTree>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name="Slide 54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technical lead is implementing a content moderation system using Claude. They need to classify user-generated content as safe, questionable, or unsafe. For legal compliance, they need an audit trail showing why each decision was made. What API features support this requirement?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Enable extended thinking to capture the reasoning, and use structured output for the classification — the thinking blocks provide the audit trail while the structured output provides the consistent decision format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Messages API with logging enabled to capture all request/response pairs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separate API call for classification and another for explanation generation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the raw API response JSON as the audit trail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name="Slide 54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Enable extended thinking to capture the reasoning, and use structured output for the classification — the thinking blocks provide the audit trail while the structured output provides the consistent decision format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the Messages API with logging enabled to capture all request/response pairs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a separate API call for classification and another for explanation generation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Store the raw API response JSON as the audit trail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Extended thinking provides transparent reasoning (the 'why' behind the decision) while structured output ensures consistent classification format. Together, they create a complete audit trail: the thinking blocks show deliberation, and the structured output shows the deterministic output. Option A lacks decision reasoning. Option C doubles API costs. Option D contains the decision but not the reasoning.</a:t>
            </a:r>
            <a:endParaRPr lang="en-US" sz="1100" dirty="0"/>
          </a:p>
        </p:txBody>
      </p:sp>
    </p:spTree>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name="Slide 54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builds a legal document analysis agent. The agent needs to cross-reference clauses across a 200page contract. Their first approach loads the full document and asks Claude to find all cross-references. Results are inconsistent — some cross-references are found, others are missed. What document processing strategy improves reliability?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smarter model (Opus instead of Sonnet) for better attention across the full document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Split the document into overlapping sections, have Claude identify cross-references in each section, then merge and deduplicate results across sections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Index the document by clause number first, then query specific clause pairs for cross-references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extended thinking with a large budget to improve attention throughout the document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44.xml><?xml version="1.0" encoding="utf-8"?>
<p:sld xmlns:a="http://schemas.openxmlformats.org/drawingml/2006/main" xmlns:r="http://schemas.openxmlformats.org/officeDocument/2006/relationships" xmlns:p="http://schemas.openxmlformats.org/presentationml/2006/main">
  <p:cSld name="Slide 54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extended thinking with a large budget to improve attention throughout the document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a smarter model (Opus instead of Sonnet) for better attention across the full document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Split the document into overlapping sections, have Claude identify cross-references in each section, then merge and deduplicate results across sections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Index the document by clause number first, then query specific clause pairs for cross-references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Extended thinking with a large budget allows Claude to methodically work through the entire document, tracking cross-references as it goes. For 200-page documents within the context window, this is more effective than splitting (which may miss cross-section references) or simple full-document scanning. Option A helps but isn't sufficient alone. Option B may miss references spanning sections. Option D requires knowing which clauses to check in advance.</a:t>
            </a:r>
            <a:endParaRPr lang="en-US" sz="1100" dirty="0"/>
          </a:p>
        </p:txBody>
      </p:sp>
    </p:spTree>
  </p:cSld>
  <p:clrMapOvr>
    <a:masterClrMapping/>
  </p:clrMapOvr>
</p:sld>
</file>

<file path=ppt/slides/slide545.xml><?xml version="1.0" encoding="utf-8"?>
<p:sld xmlns:a="http://schemas.openxmlformats.org/drawingml/2006/main" xmlns:r="http://schemas.openxmlformats.org/officeDocument/2006/relationships" xmlns:p="http://schemas.openxmlformats.org/presentationml/2006/main">
  <p:cSld name="Slide 54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wants to use Claude for generating regex patterns from natural language descriptions. They use the Messages API with a simple prompt. The generated regex often has edge cases that fail. What approach improves regex generation quality?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larger model (Opus instead of Sonnet) for better pattern generation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Ask Claude to generate multiple regex variants and pick the best one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extended thinking to let Claude reason through edge cases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Provide test strings (both matching and non-matching examples) in the prompt, then use a tool that tests the generated regex against all examples and returns failures for iteration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46.xml><?xml version="1.0" encoding="utf-8"?>
<p:sld xmlns:a="http://schemas.openxmlformats.org/drawingml/2006/main" xmlns:r="http://schemas.openxmlformats.org/officeDocument/2006/relationships" xmlns:p="http://schemas.openxmlformats.org/presentationml/2006/main">
  <p:cSld name="Slide 54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Provide test strings (both matching and non-matching examples) in the prompt, then use a tool that tests the generated regex against all examples and returns failures for iteration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a larger model (Opus instead of Sonnet) for better pattern generation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Ask Claude to generate multiple regex variants and pick the best one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extended thinking to let Claude reason through edge cases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Providing test strings with expected outcomes and using a test-execution tool creates a feedback loop: Claude generates a regex, the tool tests it against all examples, failures are returned as tool_results, and Claude iterates. This is the 'test-driven iteration' pattern from the exam guide. Option A doesn't address the testing gap. Option C helps reasoning but doesn't verify. Option D doesn't guarantee correctness.</a:t>
            </a:r>
            <a:endParaRPr lang="en-US" sz="1100" dirty="0"/>
          </a:p>
        </p:txBody>
      </p:sp>
    </p:spTree>
  </p:cSld>
  <p:clrMapOvr>
    <a:masterClrMapping/>
  </p:clrMapOvr>
</p:sld>
</file>

<file path=ppt/slides/slide547.xml><?xml version="1.0" encoding="utf-8"?>
<p:sld xmlns:a="http://schemas.openxmlformats.org/drawingml/2006/main" xmlns:r="http://schemas.openxmlformats.org/officeDocument/2006/relationships" xmlns:p="http://schemas.openxmlformats.org/presentationml/2006/main">
  <p:cSld name="Slide 54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Extended Thinking &amp; Reasoning</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implementing streaming for their Claude integration. They want to display a 'typing' indicator while Claude is generating thinking blocks, and switch to displaying text when the response text starts. Which streaming events signal this transition?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'phase_change' event indicates the switch from thinking to text generation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content_block_stop event for the thinking block followed by content_block_start for the text block signals the transition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message_delta event includes a 'current_phase' field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Thinking and text generation happen in separate streaming connections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48.xml><?xml version="1.0" encoding="utf-8"?>
<p:sld xmlns:a="http://schemas.openxmlformats.org/drawingml/2006/main" xmlns:r="http://schemas.openxmlformats.org/officeDocument/2006/relationships" xmlns:p="http://schemas.openxmlformats.org/presentationml/2006/main">
  <p:cSld name="Slide 54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Extended Thinking &amp; Reasoning  ·  Q259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content_block_stop event for the thinking block followed by content_block_start for the text block signals the transition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 'phase_change' event indicates the switch from thinking to text generation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message_delta event includes a 'current_phase' field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Thinking and text generation happen in separate streaming connections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streaming protocol uses content_block_start and content_block_stop events to delineate blocks. When the thinking block ends (content_block_stop) and a text block begins (content_block_start with type: 'text'), the client can switch from the 'thinking' UI state to the 'responding' UI state. Options A and C reference non-existent events. Option D is architecturally wrong.</a:t>
            </a:r>
            <a:endParaRPr lang="en-US" sz="1100" dirty="0"/>
          </a:p>
        </p:txBody>
      </p:sp>
    </p:spTree>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name="Slide 549">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7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Caching &amp; Performance</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customer support agent encounters a customer who asks to speak with a human manager after one unsuccessful troubleshooting attempt. The agent has additional troubleshooting steps it could try. What should the agent do?</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Attempt the remaining troubleshooting steps since the agent may be able to resolve the issue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Honor the customer's explicit request for a human representative immediately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Ask the customer if they'd like to try one more troubleshooting step before escalating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Escalate but first run diagnostic checks to provide the human agent with context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name="Slide 55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Caching &amp; Performance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development team is using Claude for automated code review in CI but notices that the same issue is flagged repeatedly across multiple re-runs of the same PR, generating duplicate review comments. What is the recommended approach to prevent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unique session ID per PR and append all previous reviews to the context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Include prior review findings in the context for subsequent review runs to avoid duplicate flagging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Cache review results and skip files that haven't changed between runs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Deduplicate review comments in post-processing before posting to the PR</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name="Slide 55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Caching &amp; Performance  ·  Q260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Include prior review findings in the context for subsequent review runs to avoid duplicate flagging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a unique session ID per PR and append all previous reviews to the context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Cache review results and skip files that haven't changed between runs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Deduplicate review comments in post-processing before posting to the PR</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including prior review findings in context for re-runs to avoid generating duplicate comments. This allows Claude to focus on new or unresolved issues. Option A may exceed context limits and doesn't specifically prevent duplication. Option C misses cases where the same issue exists in unchanged code. Option D treats symptoms rather than preventing the cause.</a:t>
            </a:r>
            <a:endParaRPr lang="en-US" sz="1100" dirty="0"/>
          </a:p>
        </p:txBody>
      </p:sp>
    </p:spTree>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name="Slide 55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Caching &amp; Performance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building a system that combines prompt caching with compaction. After compaction creates a summary block, subsequent requests show no cache hits even though the system prompt hasn't changed. What explains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Compaction is incompatible with prompt caching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compaction block itself needs a cache_control breakpoint to establish a new cache entry that subsequent requests can match against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compaction block is too large for the minimum cacheable threshold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Cache TTL expired during the compaction processing time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name="Slide 55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Caching &amp; Performance  ·  Q261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compaction block itself needs a cache_control breakpoint to establish a new cache entry that subsequent requests can match against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Compaction is incompatible with prompt caching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compaction block is too large for the minimum cacheable threshold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Cache TTL expired during the compaction processing time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After compaction, all content before the compaction block is dropped. To achieve cache hits on subsequent requests, you need to add a cache_control breakpoint on the compaction block itself, establishing it as the new cache base. Without this, each post-compaction request has a different prefix. Option A is incorrect — they work together when properly configured. Option C is unlikely. Option D is possible but not the structural cause.</a:t>
            </a:r>
            <a:endParaRPr lang="en-US" sz="1100" dirty="0"/>
          </a:p>
        </p:txBody>
      </p:sp>
    </p:spTree>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name="Slide 55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Caching &amp; Performance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development team is optimizing an agentic system that uses prompt caching. The system makes 100 API calls per minute with stable tool definitions and system prompt. Currently, automatic caching is enabled with a single top-level cache_control. The architect wants to maximize cache hits. What improvement should they make?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cache TTL to 1 hour for maximum duration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Switch from automatic to explicit caching with up to 4 breakpoints placed on the last stable content blocks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all caching to reduce per-request overhead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cache_control to every content block for maximum granularity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name="Slide 55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Caching &amp; Performance  ·  Q262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Switch from automatic to explicit caching with up to 4 breakpoints placed on the last stable content blocks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Increase the cache TTL to 1 hour for maximum duration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Remove all caching to reduce per-request overhead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Add cache_control to every content block for maximum granularity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Automatic caching with a single breakpoint auto-moves forward, which may miss optimal placement. Explicit caching with up to 4 breakpoints placed strategically on the last stable blocks (tool defs, system prompt, early stable messages) maximizes prefix matching. Option B increases cost (2x write price) and may not be needed at 100 calls/minute if the 5-min TTL is sufficient. Option C removes cost savings. Option D isn't how breakpoints work — only up to 4 are valid.</a:t>
            </a:r>
            <a:endParaRPr lang="en-US" sz="1100" dirty="0"/>
          </a:p>
        </p:txBody>
      </p:sp>
    </p:spTree>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name="Slide 55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Caching &amp; Performance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 Claude-powered system that processes both time-sensitive user requests and large-scale data analysis. They want to optimize costs without impacting latency for user-facing requests. Which combination of API features best achieves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batch processing for everything and implement a priority queue for urgent requests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streaming for all requests to reduce perceived latency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real-time API with prompt caching for user-facing requests; Message Batches API for nonurgent large-scale analysis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effort='low' for all requests to minimize costs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name="Slide 55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Caching &amp; Performance  ·  Q263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real-time API with prompt caching for user-facing requests; Message Batches API for nonurgent large-scale analysis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batch processing for everything and implement a priority queue for urgent requests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streaming for all requests to reduce perceived latency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effort='low' for all requests to minimize costs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Prompt caching reduces costs by 90% on cache reads for real-time requests while maintaining low latency. Message Batches API provides 50% cost savings for non-urgent analysis with no latency guarantee (up to 24 hours). This combination optimizes costs for both use cases. Option A adds latency to urgent requests. Option C doesn't reduce costs. Option D may reduce quality on complex analysis.</a:t>
            </a:r>
            <a:endParaRPr lang="en-US" sz="1100" dirty="0"/>
          </a:p>
        </p:txBody>
      </p:sp>
    </p:spTree>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name="Slide 55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Caching &amp; Performance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configures prompt caching with explicit breakpoints. They notice cache writes (cache_creation_input_tokens) are being charged but cache reads (cache_read_input_tokens) are 0 on subsequent requests with identical content. The TTL hasn't expired. What is the most likely configuration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content after the breakpoint changes between requests, preventing prefix matching</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More than 4 breakpoints are configured, causing all to be ignored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cacheable content is below the minimum token threshold for the model being used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API key doesn't have caching permissions enabled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name="Slide 55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Caching &amp; Performance  ·  Q264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cacheable content is below the minimum token threshold for the model being used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The content after the breakpoint changes between requests, preventing prefix matching</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More than 4 breakpoints are configured, causing all to be ignored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API key doesn't have caching permissions enabled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Each model has a minimum cacheable token threshold: 4096 tokens for Opus 4.6 and Opus 4.5, 2048 for Sonnet 4.6, 1024 for Sonnet 4.5. If the content up to the breakpoint is below this minimum, the cache write occurs but subsequent requests can't create a matching cache entry. Option A is possible but the question states identical content. Option B would be noted in the API response. Option D is not a separate permission.</a:t>
            </a:r>
            <a:endParaRPr lang="en-US" sz="11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Honor the customer's explicit request for a human representative immediately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Attempt the remaining troubleshooting steps since the agent may be able to resolve the issue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Ask the customer if they'd like to try one more troubleshooting step before escalating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Escalate but first run diagnostic checks to provide the human agent with context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states that explicit customer requests for a human should be honored immediately — this is a hard escalation trigger. While the agent may have additional capabilities, overriding the customer's explicit preference damages trust. Option A ignores the customer's stated preference. Option C delays the requested escalation. Option D partially complies but still introduces delay.</a:t>
            </a:r>
            <a:endParaRPr lang="en-US" sz="1100" dirty="0"/>
          </a:p>
        </p:txBody>
      </p:sp>
    </p:spTree>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name="Slide 56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Caching &amp; Performance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senior developer is designing prompt templates for a multi-tenant SaaS application. Each tenant has different product catalogs, pricing tiers, and support policies. The shared portion of the system prompt is 3,000 tokens, and tenant-specific configuration adds 1,000-5,000 tokens. How should they structure prompts for cost efficiency?</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prompt caching with the shared portion as the first cache breakpoint (shared across all tenants), followed by the tenant-specific portion as a second breakpoint (shared across requests for the same tenant)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Concatenate shared and tenant prompts into a single system message per request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Store tenant configurations in an MCP tool that Claude calls at the start of each conversation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different API keys per tenant to isolate their configurations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name="Slide 56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Caching &amp; Performance  ·  Q265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prompt caching with the shared portion as the first cache breakpoint (shared across all tenants), followed by the tenant-specific portion as a second breakpoint (shared across requests for the same tenant)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Concatenate shared and tenant prompts into a single system message per request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Store tenant configurations in an MCP tool that Claude calls at the start of each conversation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different API keys per tenant to isolate their configurations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Prompt caching with hierarchical breakpoints maximizes reuse. The shared 3,000-token prefix is cached across ALL tenants (massive savings at scale). The tenant-specific portion after the second breakpoint is cached per-tenant. This creates two layers of caching: cross-tenant and per-tenant. Option A misses caching entirely. Option C adds latency for every conversation. Option D doesn't help with cost.</a:t>
            </a:r>
            <a:endParaRPr lang="en-US" sz="1100" dirty="0"/>
          </a:p>
        </p:txBody>
      </p:sp>
    </p:spTree>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p:cSld name="Slide 56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Caching &amp; Performance</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senior developer is optimizing their token costs. They discover that 60% of their API cost comes from input tokens (most content is repeated context). Only 15% comes from output tokens, and 25% from thinking tokens. What optimization provides the biggest cost reduction?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output length with max_tokens to save on the 15% output cost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thinking budget to save on the 25% thinking cost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Switch to a smaller model that has lower per-token costs across all categories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prompt caching to save on the 60% input cost — cache reads cost only 10% of base input price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name="Slide 56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Caching &amp; Performance  ·  Q266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Implement prompt caching to save on the 60% input cost — cache reads cost only 10% of base input price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Reduce output length with max_tokens to save on the 15% output cost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Reduce thinking budget to save on the 25% thinking cost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Switch to a smaller model that has lower per-token costs across all categories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Prompt caching provides the highest impact because it targets the largest cost component (60% of total). With cache reads at 10% of base input price, caching can reduce the input portion by up to 90%, translating to a ~54% total cost reduction. Options A and B target smaller cost components. Option D requires quality evaluation.</a:t>
            </a:r>
            <a:endParaRPr lang="en-US" sz="1100" dirty="0"/>
          </a:p>
        </p:txBody>
      </p:sp>
    </p:spTree>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name="Slide 564">
    <p:bg>
      <p:bgPr>
        <a:solidFill>
          <a:srgbClr val="161B22"/>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731520" y="1371600"/>
            <a:ext cx="7315200" cy="548640"/>
          </a:xfrm>
          <a:prstGeom prst="rect">
            <a:avLst/>
          </a:prstGeom>
          <a:noFill/>
          <a:ln/>
        </p:spPr>
        <p:txBody>
          <a:bodyPr wrap="square" rtlCol="0" anchor="ctr"/>
          <a:lstStyle/>
          <a:p>
            <a:pPr indent="0" marL="0">
              <a:buNone/>
            </a:pPr>
            <a:r>
              <a:rPr lang="en-US" sz="1600" dirty="0">
                <a:solidFill>
                  <a:srgbClr val="58A6FF"/>
                </a:solidFill>
                <a:latin typeface="Arial" pitchFamily="34" charset="0"/>
                <a:ea typeface="Arial" pitchFamily="34" charset="-122"/>
                <a:cs typeface="Arial" pitchFamily="34" charset="-120"/>
              </a:rPr>
              <a:t>22 Questions</a:t>
            </a:r>
            <a:endParaRPr lang="en-US" sz="1600" dirty="0"/>
          </a:p>
        </p:txBody>
      </p:sp>
      <p:sp>
        <p:nvSpPr>
          <p:cNvPr id="4" name="Text 2"/>
          <p:cNvSpPr/>
          <p:nvPr/>
        </p:nvSpPr>
        <p:spPr>
          <a:xfrm>
            <a:off x="731520" y="1828800"/>
            <a:ext cx="7315200" cy="914400"/>
          </a:xfrm>
          <a:prstGeom prst="rect">
            <a:avLst/>
          </a:prstGeom>
          <a:noFill/>
          <a:ln/>
        </p:spPr>
        <p:txBody>
          <a:bodyPr wrap="square" rtlCol="0" anchor="ctr"/>
          <a:lstStyle/>
          <a:p>
            <a:pPr indent="0" marL="0">
              <a:buNone/>
            </a:pPr>
            <a:r>
              <a:rPr lang="en-US" sz="3200" b="1" dirty="0">
                <a:solidFill>
                  <a:srgbClr val="FFFFFF"/>
                </a:solidFill>
                <a:latin typeface="Arial" pitchFamily="34" charset="0"/>
                <a:ea typeface="Arial" pitchFamily="34" charset="-122"/>
                <a:cs typeface="Arial" pitchFamily="34" charset="-120"/>
              </a:rPr>
              <a:t>Streaming &amp; API Mechanics</a:t>
            </a:r>
            <a:endParaRPr lang="en-US" sz="3200" dirty="0"/>
          </a:p>
        </p:txBody>
      </p:sp>
      <p:sp>
        <p:nvSpPr>
          <p:cNvPr id="5" name="Text 3"/>
          <p:cNvSpPr/>
          <p:nvPr/>
        </p:nvSpPr>
        <p:spPr>
          <a:xfrm>
            <a:off x="731520" y="3200400"/>
            <a:ext cx="7315200" cy="457200"/>
          </a:xfrm>
          <a:prstGeom prst="rect">
            <a:avLst/>
          </a:prstGeom>
          <a:noFill/>
          <a:ln/>
        </p:spPr>
        <p:txBody>
          <a:bodyPr wrap="square" rtlCol="0" anchor="ctr"/>
          <a:lstStyle/>
          <a:p>
            <a:pPr indent="0" marL="0">
              <a:buNone/>
            </a:pPr>
            <a:r>
              <a:rPr lang="en-US" sz="1200" dirty="0">
                <a:solidFill>
                  <a:srgbClr val="8B949E"/>
                </a:solidFill>
                <a:latin typeface="Arial" pitchFamily="34" charset="0"/>
                <a:ea typeface="Arial" pitchFamily="34" charset="-122"/>
                <a:cs typeface="Arial" pitchFamily="34" charset="-120"/>
              </a:rPr>
              <a:t>Question → Think → Click Next → Answer + Explanation</a:t>
            </a:r>
            <a:endParaRPr lang="en-US" sz="1200" dirty="0"/>
          </a:p>
        </p:txBody>
      </p:sp>
      <p:sp>
        <p:nvSpPr>
          <p:cNvPr id="6" name="Text 4"/>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name="Slide 56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Claude Code user needs to configure different coding conventions for React component files versus API route files versus database migration files, where each file type is scattered across multiple directories in a monorepo. What is the most maintainable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.claude/rules/ directory with YAML frontmatter containing glob patterns for each file type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separate CLAUDE.md files in each directory containing these file types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Put all conventions in the root CLAUDE.md with clear section headers for each file type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custom slash commands for switching between convention modes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name="Slide 56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Q267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.claude/rules/ directory with YAML frontmatter containing glob patterns for each file type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Create separate CLAUDE.md files in each directory containing these file types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Put all conventions in the root CLAUDE.md with clear section headers for each file type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custom slash commands for switching between convention modes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.claude/rules/ directory with YAML frontmatter path-scoping using glob patterns (e.g., **/*.tsx for components, **/api/**/*.ts for routes) loads rules only when editing matching files. This reduces irrelevant context and works across directories. Option A requires duplicating CLAUDE.md files and doesn't work for files scattered across many directories. Option C loads all conventions regardless of which file is being edited. Option D requires manual intervention.</a:t>
            </a:r>
            <a:endParaRPr lang="en-US" sz="1100" dirty="0"/>
          </a:p>
        </p:txBody>
      </p:sp>
    </p:spTree>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name="Slide 56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 document classification system. They define an enum for document categories: 'invoice', 'contract', 'memo', 'report'. During testing, 15% of documents don't fit any category and Claude forces them into the closest match, producing incorrect classifications. How should the schema be redesigned?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more enum values covering all possible document types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Remove the enum constraint and use a free-text string field for category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an 'other' enum value paired with a detail string field for the specific category description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a confidence score that flags uncertain classifications for human review</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name="Slide 56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Q268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an 'other' enum value paired with a detail string field for the specific category description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Add more enum values covering all possible document types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Remove the enum constraint and use a free-text string field for category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Implement a confidence score that flags uncertain classifications for human review</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the 'other' + detail string pattern for extensible categorization. This maintains the benefits of enum constraints for known categories while providing a legitimate escape valve for unknown types instead of forcing misclassification. Option A can't anticipate all types. Option B loses the structure benefits. Option D addresses symptoms but the model may still misclassify with high confidence.</a:t>
            </a:r>
            <a:endParaRPr lang="en-US" sz="1100" dirty="0"/>
          </a:p>
        </p:txBody>
      </p:sp>
    </p:spTree>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name="Slide 56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using Claude for data extraction needs to categorize extracted entities using a predefined enum. However, they discover that 8% of entities don't match any predefined category, and Claude forces them into the nearest match. After adding an 'other' category, Claude overuses it (25% of entities). What additional schema element is needed?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detail string field paired with 'other' that captures the specific description, enabling post-hoc analysis of the actual categories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More detailed descriptions for each existing enum value to improve matching accuracy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confidence_score field that filters out low-confidence 'other' classifications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validation step that reclassifies 'other' entries using a second API call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multi-agent system has a coordinator that routes customer requests to specialized subagents. When a customer asks about both billing AND shipping in the same message, the coordinator routes to the billing agent only. What system design change most effectively addresses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Train the coordinator with few-shot examples of multi-concern messages and correct routing decisions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Decompose multi-concern requests into separate items and route each to the appropriate specialist agent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Implement keyword detection to identify all topics before routing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generalist agent that handles all types of requests without routing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name="Slide 57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Q269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 detail string field paired with 'other' that captures the specific description, enabling post-hoc analysis of the actual categories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More detailed descriptions for each existing enum value to improve matching accuracy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 confidence_score field that filters out low-confidence 'other' classifications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validation step that reclassifies 'other' entries using a second API call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the 'other' + detail string pattern. The detail field captures specific descriptions for entities classified as 'other', enabling systematic analysis of what categories are actually needed. This reduces 'other' overuse because the model must justify the classification. Option A doesn't improve classification. Option B may help but doesn't address the need for a capture mechanism. Option D adds cost without improving the initial classification.</a:t>
            </a:r>
            <a:endParaRPr lang="en-US" sz="1100" dirty="0"/>
          </a:p>
        </p:txBody>
      </p:sp>
    </p:spTree>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name="Slide 57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building an agent that uses both the Anthropic API directly and Claude Code's built-in tools. They want to explore a large repository's architecture using Claude Code tools. Which tool should be used first to find entry points in the codebase?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Read on common entry point files like main.ts, index.ts, or app.ts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Bash to run 'find . -name "*.ts" | head -50' for a file listing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Glob to find files matching common entry point patterns, then Grep to search for specific exports and imports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Write to create an exploration script that maps the codebase structure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name="Slide 57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Glob to find files matching common entry point patterns, then Grep to search for specific exports and imports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Read on common entry point files like main.ts, index.ts, or app.ts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Bash to run 'find . -name "*.ts" | head -50' for a file listing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Write to create an exploration script that maps the codebase structure</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recommended approach is to build understanding incrementally: use Grep to find entry points (function names, exports, imports) and Glob to find files by pattern. The distinction matters: Grep searches content while Glob matches file paths. Together they provide efficient codebase navigation. Option A guesses at specific files. Option B uses a less integrated approach. Option D creates unnecessary artifacts.</a:t>
            </a:r>
            <a:endParaRPr lang="en-US" sz="1100" dirty="0"/>
          </a:p>
        </p:txBody>
      </p:sp>
    </p:spTree>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name="Slide 57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using the Claude Agent SDK to build an agent that needs to authenticate against a private Bedrock deployment instead of the default Anthropic API. How should they configure the SDK?</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CLAUDE_CODE_USE_BEDROCK=1 environment variable and configure AWS credentials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ANTHROPIC_API_KEY to the Bedrock access key and the SDK will auto-detect the provider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Pass the Bedrock endpoint URL directly to the query() function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custom HTTP client that proxies requests to Bedrock</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name="Slide 57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Set CLAUDE_CODE_USE_BEDROCK=1 environment variable and configure AWS credentials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Set ANTHROPIC_API_KEY to the Bedrock access key and the SDK will auto-detect the provider</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Pass the Bedrock endpoint URL directly to the query() function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a custom HTTP client that proxies requests to Bedrock</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Agent SDK supports third-party providers through environment variables: CLAUDE_CODE_USE_BEDROCK=1 for AWS Bedrock, CLAUDE_CODE_USE_VERTEX=1 for Google Vertex, and CLAUDE_CODE_USE_FOUNDRY=1 for Azure. With CLAUDE_CODE_USE_BEDROCK=1, the SDK uses standard AWS credentials for authentication. Option A doesn't follow the documented approach. Option B conflates API key types. Option D bypasses the SDK's built-in provider support.</a:t>
            </a:r>
            <a:endParaRPr lang="en-US" sz="1100" dirty="0"/>
          </a:p>
        </p:txBody>
      </p:sp>
    </p:spTree>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name="Slide 57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building a system that needs to track token usage accurately when using server-side compaction. They notice their billing calculations are lower than actual usage. Where is the complete token usage tracked?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usage.iterations array which separates compaction iteration tokens from message iteration tokens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a separate /v1/usage endpoint that aggregates all token consumption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top-level usage.input_tokens and usage.output_tokens fields of the API response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X-Token-Usage response header that includes all token types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name="Slide 57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 the usage.iterations array which separates compaction iteration tokens from message iteration tokens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 a separate /v1/usage endpoint that aggregates all token consumption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 the top-level usage.input_tokens and usage.output_tokens fields of the API response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 the X-Token-Usage response header that includes all token types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top-level input_tokens and output_tokens do NOT include compaction iteration tokens. The complete usage must be calculated by summing across the usage.iterations array, which separately tracks tokens for compaction iterations and message iterations. This is why the architect's billing calculations were too low. Option A misses compaction tokens. Options B and D reference non-existent features.</a:t>
            </a:r>
            <a:endParaRPr lang="en-US" sz="1100" dirty="0"/>
          </a:p>
        </p:txBody>
      </p:sp>
    </p:spTree>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name="Slide 57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wants to use a Claude Code skill that accepts arguments. They invoke /migrate with 'users_table' as an argument. Inside the SKILL.md, which substitution variables can access this argument?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$PARAMS['migration_name'] contains 'users_table' based on the argument-hint definition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${input} contains 'users_table' and arguments must be parsed manually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$ARGUMENTS contains 'users_table' and $1 contains 'users_table' as the first positional argument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process.argv[2] contains 'users_table' as it's passed through to the shell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name="Slide 57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$ARGUMENTS contains 'users_table' and $1 contains 'users_table' as the first positional argument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$PARAMS['migration_name'] contains 'users_table' based on the argument-hint definition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${input} contains 'users_table' and arguments must be parsed manually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process.argv[2] contains 'users_table' as it's passed through to the shell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SKILL.md supports $ARGUMENTS (the full argument string) and positional variables like $1, $2, etc. So $ARGUMENTS would contain 'users_table' and $1 would also contain 'users_table' as the first positional argument. Options B, C, and D reference non-existent substitution mechanisms.</a:t>
            </a:r>
            <a:endParaRPr lang="en-US" sz="1100" dirty="0"/>
          </a:p>
        </p:txBody>
      </p:sp>
    </p:spTree>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name="Slide 57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error-prone extraction system processes scientific papers. The team implements retry-with-errorfeedback: when validation fails, the specific error is appended to the prompt and Claude retries. This works well for formatting errors but has no effect on a recurring issue where Claude extracts methodology descriptions from the introduction instead of the methods section. Why aren't retries effective for this case?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Retries are limited to 3 attempts by default, which isn't enough for complex extraction tasks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Retries with error feedback are effective for structural/format errors but not when the issue is the model's interpretation of document structure, which requires better prompting</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retry approach is effective but the model needs higher effort to analyze the paper more carefully</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error feedback format doesn't provide enough detail about the methodology location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Decompose multi-concern requests into separate items and route each to the appropriate specialist agent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Train the coordinator with few-shot examples of multi-concern messages and correct routing decisions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Implement keyword detection to identify all topics before routing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Create a generalist agent that handles all types of requests without routing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decomposing multi-concern requests into distinct items that are investigated independently. The coordinator should identify all concerns, create separate task items, and route each to the appropriate specialist. Option A may improve but doesn't guarantee complete coverage. Option B is brittle and misses nuanced mentions. Option D removes the benefits of specialization.</a:t>
            </a:r>
            <a:endParaRPr lang="en-US" sz="1100" dirty="0"/>
          </a:p>
        </p:txBody>
      </p:sp>
    </p:spTree>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name="Slide 58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Retries with error feedback are effective for structural/format errors but not when the issue is the model's interpretation of document structure, which requires better prompting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Retries are limited to 3 attempts by default, which isn't enough for complex extraction tasks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retry approach is effective but the model needs higher effort to analyze the paper more carefully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error feedback format doesn't provide enough detail about the methodology location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distinguishes between structural/format errors (which retries fix well) and semantic/interpretation errors (which require different approaches). The model consistently misidentifying the methodology section is an interpretation issue that won't be fixed by simply retrying — it needs better prompting or explicit section markers. Option A misidentifies the issue. Option B may help marginally. Option C doesn't address the interpretation root cause.</a:t>
            </a:r>
            <a:endParaRPr lang="en-US" sz="1100" dirty="0"/>
          </a:p>
        </p:txBody>
      </p:sp>
    </p:spTree>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name="Slide 58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debugging an issue where Claude Code loads CLAUDE.md from the project root but ignores a CLAUDE.md in the packages/api/ subdirectory when editing files in that directory. What is the most likely explanation?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one CLAUDE.md file is loaded per session — the root level takes precedence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Subdirectory CLAUDE.md files are loaded automatically when editing files in that directory, but macOS file system casing may cause path mismatch</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Subdirectory CLAUDE.md files must be explicitly imported using @import in the root CLAUDE.md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packages/api/CLAUDE.md file may have syntax errors or be excluded by claudeMdExcludes setting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name="Slide 58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packages/api/CLAUDE.md file may have syntax errors or be excluded by claudeMdExcludes setting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Only one CLAUDE.md file is loaded per session — the root level takes precedence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Subdirectory CLAUDE.md files are loaded automatically when editing files in that directory, but macOS file system casing may cause path mismatch</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Subdirectory CLAUDE.md files must be explicitly imported using @import in the root CLAUDE.md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claudeMdExcludes setting can exclude specific directories from CLAUDE.md loading, which is common in monorepos. If packages/api/ is excluded (perhaps to manage context from too many CLAUDE.md files), the subdirectory file won't be loaded. Syntax errors could also prevent loading. Option A is incorrect — the hierarchy supports multiple files. Option B is unlikely but possible. Option D is incorrect — subdirectory files load automatically.</a:t>
            </a:r>
            <a:endParaRPr lang="en-US" sz="1100" dirty="0"/>
          </a:p>
        </p:txBody>
      </p:sp>
    </p:spTree>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name="Slide 58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senior developer is building an agent that processes customer feedback surveys. The surveys may contain numerical ratings, open-ended text, or both. The extraction schema uses strict mode for guaranteed conformance. During testing, Claude refuses to produce output for a survey that contains only profanity with no constructive feedback. What is happening?</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Strict mode doesn't support free-text fields in the schema</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schema requires fields that the input cannot populate, causing a validation failure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profanity triggers a content filter separate from schema validation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 refusal or max_tokens, structured outputs with strict mode may produce invalid output since the schema can only be guaranteed on successful end_turn completions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name="Slide 58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On refusal or max_tokens, structured outputs with strict mode may produce invalid output since the schema can only be guaranteed on successful end_turn completions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Strict mode doesn't support free-text fields in the schema</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schema requires fields that the input cannot populate, causing a validation failure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profanity triggers a content filter separate from schema validation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structured outputs documentation notes that invalid outputs can occur on refusal or max_tokens — the schema guarantee only applies when stop_reason is end_turn. When Claude refuses due to content concerns, it may not produce valid schema-compliant output. Developers must handle these edge cases. Option A is incorrect. Option B describes a different issue. Option D is partially correct but doesn't explain the invalid output.</a:t>
            </a:r>
            <a:endParaRPr lang="en-US" sz="1100" dirty="0"/>
          </a:p>
        </p:txBody>
      </p:sp>
    </p:spTree>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name="Slide 58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needs Claude to analyze a pull request with 14 files. They want thorough analysis of each file AND detection of cross-file issues (like incompatible API changes between a service and its consumer). Their initial approach of analyzing all files simultaneously produced inconsistent depth. What multi-pass strategy addresses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Randomly sample 5 files for deep analysis and provide summary-level review for the rest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Group files by directory and analyze each directory independently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Single pass with explicit instructions to maintain consistent depth across all files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First pass: per-file local analysis for thorough individual review. Second pass: cross-file integration analysis using summaries from the first pass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name="Slide 58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First pass: per-file local analysis for thorough individual review. Second pass: cross-file integration analysis using summaries from the first pass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Randomly sample 5 files for deep analysis and provide summary-level review for the rest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Group files by directory and analyze each directory independently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Single pass with explicit instructions to maintain consistent depth across all files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guide's sample question describes exactly this multi-pass approach: per-file local analysis (ensuring thorough depth for each file) followed by a separate cross-file integration pass (catching inter-file issues like incompatible API changes). This addresses the root cause of attention dilution. Option A misses files. Option B may miss cross-directory issues. Option D repeats the failed approach.</a:t>
            </a:r>
            <a:endParaRPr lang="en-US" sz="1100" dirty="0"/>
          </a:p>
        </p:txBody>
      </p:sp>
    </p:spTree>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name="Slide 58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configures Claude Code for a monorepo with three services: frontend (React), backend (Python/FastAPI), and infra (Terraform). Each service has different linting, testing, and coding conventions. How should the CLAUDE.md hierarchy be structured?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single root CLAUDE.md with sections for each service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Root CLAUDE.md plus .claude/rules/ files for each service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Only subdirectory CLAUDE.md files with no root CLAUDE.md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Root CLAUDE.md for shared conventions, plus frontend/CLAUDE.md, backend/CLAUDE.md, and infra/CLAUDE.md for service-specific rules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name="Slide 58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Root CLAUDE.md plus .claude/rules/ files for each service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A single root CLAUDE.md with sections for each service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Only subdirectory CLAUDE.md files with no root CLAUDE.md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Root CLAUDE.md for shared conventions, plus frontend/CLAUDE.md, backend/CLAUDE.md, and infra/CLAUDE.md for service-specific rules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For a monorepo, the CLAUDE.md hierarchy works best with a root CLAUDE.md for shared conventions plus .claude/rules/ files with glob patterns to match specific service directories. This provides automatic context-aware rule loading — when working on Python files, only Python rules apply. Option B works but subdirectory CLAUDE.md files require working in that directory. Option A becomes unwieldy. Option C loses shared conventions.</a:t>
            </a:r>
            <a:endParaRPr lang="en-US" sz="1100" dirty="0"/>
          </a:p>
        </p:txBody>
      </p:sp>
    </p:spTree>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name="Slide 58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security team is auditing an agent system and discovers that one of the MCP tools makes HTTP requests. They want to restrict which domains the tool can contact. Where should this restriction be enforced?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system prompt by listing allowed domains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MCP server implementation with an allowlist, plus a PreToolUse hook that validates the URL parameter against the allowed domains before execution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tool's description by documenting the allowed domains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API configuration using an mcp_domain_allowlist parameter</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support agent finds two customer records matching the name provided: one with a New York address and one with a Chicago address. The customer hasn't provided additional identifying information. What is the correct agent behavior?</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Select the most recently active account as the likely match</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Process the request using both accounts and let the customer clarify later</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Request additional identifying information from the customer to disambiguate between the two records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location-based heuristics from the customer's IP address to select the correct account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name="Slide 59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Q279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 the MCP server implementation with an allowlist, plus a PreToolUse hook that validates the URL parameter against the allowed domains before execution</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 the system prompt by listing allowed domains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In the tool's description by documenting the allowed domains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 the API configuration using an mcp_domain_allowlist parameter</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Security restrictions must be enforced programmatically, not through prompts. The MCP server should implement a domain allowlist that rejects requests to unauthorized domains. A PreToolUse hook provides a defense-in-depth layer by validating the URL parameter before the tool even executes. Options A and B are prompt-level guidance that can be bypassed. Option D is not a real API parameter.</a:t>
            </a:r>
            <a:endParaRPr lang="en-US" sz="1100" dirty="0"/>
          </a:p>
        </p:txBody>
      </p:sp>
    </p:spTree>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name="Slide 59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AI engineer is setting up Claude Code for a team of 15 developers. Each developer has different preferences for code style feedback. Some want verbose explanations; others want minimal output. How should this be configured without creating per-developer CLAUDE.md files in the repo?</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Each developer passes --style flags when starting Claude Code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CLAUDE.md branch per developer in the git repository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environment variables to control Claude's verbosity per developer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Each developer configures ~/.claude/CLAUDE.md with their personal preferences — these take precedence for user-specific customizations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name="Slide 59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Q280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Each developer configures ~/.claude/CLAUDE.md with their personal preferences — these take precedence for user-specific customizations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Each developer passes --style flags when starting Claude Code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Create a CLAUDE.md branch per developer in the git repository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environment variables to control Claude's verbosity per developer</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CLAUDE.md hierarchy includes user-level configuration at ~/.claude/CLAUDE.md. Personal preferences like verbosity, explanation style, and formatting go here, while the project-level CLAUDE.md in the repository contains shared team conventions. This separates individual preferences from team standards. Option B pollutes the repository. Options C and D use non-existent mechanisms.</a:t>
            </a:r>
            <a:endParaRPr lang="en-US" sz="1100" dirty="0"/>
          </a:p>
        </p:txBody>
      </p:sp>
    </p:spTree>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name="Slide 59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uses the Messages API and needs to handle a response that has stop_reason: 'tool_use'. They currently process only text content blocks. What must change in their response handling to properly support tool use?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Parse the text content block for a special tool call syntax that Claude embeds in the text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Make a separate API call to a tool execution endpoint with the response ID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Check content blocks for type: 'tool_use', extract the tool name, id, and input, execute the tool, then send a tool_result back in the next request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auto_execute_tools: true in the initial request to handle tool calls automatically</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name="Slide 59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Q281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Check content blocks for type: 'tool_use', extract the tool name, id, and input, execute the tool, then send a tool_result back in the next request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Parse the text content block for a special tool call syntax that Claude embeds in the text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Make a separate API call to a tool execution endpoint with the response ID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Set auto_execute_tools: true in the initial request to handle tool calls automatically</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stop_reason is 'tool_use', the response content includes one or more blocks with type: 'tool_use' containing the tool name, a unique id, and the input parameters. The developer must execute the tool, then send a new request with the assistant's response and a user message containing tool_result blocks matching each tool_use id. Option A describes an older pattern. Options C and D don't exist.</a:t>
            </a:r>
            <a:endParaRPr lang="en-US" sz="1100" dirty="0"/>
          </a:p>
        </p:txBody>
      </p:sp>
    </p:spTree>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name="Slide 59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using Claude's structured output with a schema that includes an array of items. Sometimes Claude returns 0 items (empty array) when the input genuinely has no matching data. However, the downstream system interprets an empty array as an error. How should the schema be designed to distinguish between 'no data found' and 'extraction error'?</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minItems: 1 to force at least one result, with a placeholder 'no data' item</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boolean found: true/false field and only populate items when found is true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null instead of an empty array for 'no data found'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status field alongside the array: {status: enum['success', 'no_data', 'error'], items: [...], errorMessage?: string}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name="Slide 59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Q282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a status field alongside the array: {status: enum['success', 'no_data', 'error'], items: [...], errorMessage?: string}</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minItems: 1 to force at least one result, with a placeholder 'no data' item</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a boolean found: true/false field and only populate items when found is true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Return null instead of an empty array for 'no data found'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status field with explicit enum values distinguishes between successful extraction with no results, genuine data absence, and extraction errors. This is the recommended pattern for handling empty states in structured outputs — it provides clear semantics for downstream systems. Option A creates fake data. Option C doesn't distinguish error from absence. Option D works but is less informative than the status enum approach.</a:t>
            </a:r>
            <a:endParaRPr lang="en-US" sz="1100" dirty="0"/>
          </a:p>
        </p:txBody>
      </p:sp>
    </p:spTree>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name="Slide 59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implementing streaming for a Claude API response that includes both text and thinking blocks. They need to display thinking content in a separate UI panel from the response text. How do streaming events distinguish between thinking and text content?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Thinking content arrives first, followed by text content — they're time-separated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Thinking content uses a different streaming endpoint from text content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Streaming events include a content_block_start event with the block type (thinking or text), allowing the client to route content to the appropriate UI panel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All content arrives in the same stream with inline markdown tags to distinguish thinking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598.xml><?xml version="1.0" encoding="utf-8"?>
<p:sld xmlns:a="http://schemas.openxmlformats.org/drawingml/2006/main" xmlns:r="http://schemas.openxmlformats.org/officeDocument/2006/relationships" xmlns:p="http://schemas.openxmlformats.org/presentationml/2006/main">
  <p:cSld name="Slide 59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Q283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Streaming events include a content_block_start event with the block type (thinking or text), allowing the client to route content to the appropriate UI panel</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Thinking content arrives first, followed by text content — they're time-separated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Thinking content uses a different streaming endpoint from text content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All content arrives in the same stream with inline markdown tags to distinguish thinking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Streaming responses send content_block_start events that identify each block's type (thinking, text, tool_use). The client uses these events to route content to the appropriate UI panel — thinking blocks to the reasoning panel, text blocks to the response panel. Option A isn't guaranteed (thinking can be interleaved). Options C and D describe incorrect mechanisms.</a:t>
            </a:r>
            <a:endParaRPr lang="en-US" sz="1100" dirty="0"/>
          </a:p>
        </p:txBody>
      </p:sp>
    </p:spTree>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name="Slide 59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implementing token counting for their application to monitor costs. They need to count tokens before sending requests to avoid exceeding context limits. Which approach does the Anthropic documentation recommend?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token counting API endpoint to get exact counts before sending the full request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a third-party tokenizer library to estimate token counts locally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Estimate based on character count: ~4 characters per token for English text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Send the request and check the usage field in the response for actual token counts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45720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Coordinator-Subagent Architecture</a:t>
            </a:r>
            <a:endParaRPr lang="en-US" sz="2200" dirty="0"/>
          </a:p>
        </p:txBody>
      </p:sp>
      <p:sp>
        <p:nvSpPr>
          <p:cNvPr id="6" name="Shape 4"/>
          <p:cNvSpPr/>
          <p:nvPr/>
        </p:nvSpPr>
        <p:spPr>
          <a:xfrm>
            <a:off x="3200400" y="731520"/>
            <a:ext cx="2743200" cy="731520"/>
          </a:xfrm>
          <a:prstGeom prst="roundRect">
            <a:avLst>
              <a:gd name="adj" fmla="val 12500"/>
            </a:avLst>
          </a:prstGeom>
          <a:solidFill>
            <a:srgbClr val="58A6FF"/>
          </a:solidFill>
          <a:ln w="12700">
            <a:solidFill>
              <a:srgbClr val="30363D"/>
            </a:solidFill>
            <a:prstDash val="solid"/>
          </a:ln>
        </p:spPr>
      </p:sp>
      <p:sp>
        <p:nvSpPr>
          <p:cNvPr id="7" name="Text 5"/>
          <p:cNvSpPr/>
          <p:nvPr/>
        </p:nvSpPr>
        <p:spPr>
          <a:xfrm>
            <a:off x="3200400" y="731520"/>
            <a:ext cx="2743200" cy="731520"/>
          </a:xfrm>
          <a:prstGeom prst="rect">
            <a:avLst/>
          </a:prstGeom>
          <a:noFill/>
          <a:ln/>
        </p:spPr>
        <p:txBody>
          <a:bodyPr wrap="square" lIns="0" tIns="0" rIns="0" bIns="0" rtlCol="0" anchor="ctr"/>
          <a:lstStyle/>
          <a:p>
            <a:pPr algn="ctr" indent="0" marL="0">
              <a:buNone/>
            </a:pPr>
            <a:r>
              <a:rPr lang="en-US" sz="1100" b="1" dirty="0">
                <a:solidFill>
                  <a:srgbClr val="0D1117"/>
                </a:solidFill>
                <a:latin typeface="Arial" pitchFamily="34" charset="0"/>
                <a:ea typeface="Arial" pitchFamily="34" charset="-122"/>
                <a:cs typeface="Arial" pitchFamily="34" charset="-120"/>
              </a:rPr>
              <a:t>COORDINATOR</a:t>
            </a:r>
            <a:endParaRPr lang="en-US" sz="1100" dirty="0"/>
          </a:p>
          <a:p>
            <a:pPr algn="ctr" indent="0" marL="0">
              <a:buNone/>
            </a:pPr>
            <a:r>
              <a:rPr lang="en-US" sz="1100" b="1" dirty="0">
                <a:solidFill>
                  <a:srgbClr val="0D1117"/>
                </a:solidFill>
                <a:latin typeface="Arial" pitchFamily="34" charset="0"/>
                <a:ea typeface="Arial" pitchFamily="34" charset="-122"/>
                <a:cs typeface="Arial" pitchFamily="34" charset="-120"/>
              </a:rPr>
              <a:t>Decomposes Tasks + Passes Context</a:t>
            </a:r>
            <a:endParaRPr lang="en-US" sz="1100" dirty="0"/>
          </a:p>
        </p:txBody>
      </p:sp>
      <p:sp>
        <p:nvSpPr>
          <p:cNvPr id="8" name="Shape 6"/>
          <p:cNvSpPr/>
          <p:nvPr/>
        </p:nvSpPr>
        <p:spPr>
          <a:xfrm>
            <a:off x="2194560" y="1508760"/>
            <a:ext cx="18288" cy="457200"/>
          </a:xfrm>
          <a:prstGeom prst="rect">
            <a:avLst/>
          </a:prstGeom>
          <a:solidFill>
            <a:srgbClr val="8B949E"/>
          </a:solidFill>
          <a:ln/>
        </p:spPr>
      </p:sp>
      <p:sp>
        <p:nvSpPr>
          <p:cNvPr id="9" name="Shape 7"/>
          <p:cNvSpPr/>
          <p:nvPr/>
        </p:nvSpPr>
        <p:spPr>
          <a:xfrm>
            <a:off x="4480560" y="1508760"/>
            <a:ext cx="18288" cy="457200"/>
          </a:xfrm>
          <a:prstGeom prst="rect">
            <a:avLst/>
          </a:prstGeom>
          <a:solidFill>
            <a:srgbClr val="8B949E"/>
          </a:solidFill>
          <a:ln/>
        </p:spPr>
      </p:sp>
      <p:sp>
        <p:nvSpPr>
          <p:cNvPr id="10" name="Shape 8"/>
          <p:cNvSpPr/>
          <p:nvPr/>
        </p:nvSpPr>
        <p:spPr>
          <a:xfrm>
            <a:off x="6766560" y="1508760"/>
            <a:ext cx="18288" cy="457200"/>
          </a:xfrm>
          <a:prstGeom prst="rect">
            <a:avLst/>
          </a:prstGeom>
          <a:solidFill>
            <a:srgbClr val="8B949E"/>
          </a:solidFill>
          <a:ln/>
        </p:spPr>
      </p:sp>
      <p:sp>
        <p:nvSpPr>
          <p:cNvPr id="11" name="Shape 9"/>
          <p:cNvSpPr/>
          <p:nvPr/>
        </p:nvSpPr>
        <p:spPr>
          <a:xfrm>
            <a:off x="731520" y="2011680"/>
            <a:ext cx="2011680" cy="640080"/>
          </a:xfrm>
          <a:prstGeom prst="roundRect">
            <a:avLst>
              <a:gd name="adj" fmla="val 14286"/>
            </a:avLst>
          </a:prstGeom>
          <a:solidFill>
            <a:srgbClr val="161B22"/>
          </a:solidFill>
          <a:ln w="12700">
            <a:solidFill>
              <a:srgbClr val="30363D"/>
            </a:solidFill>
            <a:prstDash val="solid"/>
          </a:ln>
        </p:spPr>
      </p:sp>
      <p:sp>
        <p:nvSpPr>
          <p:cNvPr id="12" name="Text 10"/>
          <p:cNvSpPr/>
          <p:nvPr/>
        </p:nvSpPr>
        <p:spPr>
          <a:xfrm>
            <a:off x="731520" y="2011680"/>
            <a:ext cx="2011680" cy="64008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Subagent A</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web_search</a:t>
            </a:r>
            <a:endParaRPr lang="en-US" sz="1100" dirty="0"/>
          </a:p>
        </p:txBody>
      </p:sp>
      <p:sp>
        <p:nvSpPr>
          <p:cNvPr id="13" name="Shape 11"/>
          <p:cNvSpPr/>
          <p:nvPr/>
        </p:nvSpPr>
        <p:spPr>
          <a:xfrm>
            <a:off x="3017520" y="2011680"/>
            <a:ext cx="2011680" cy="640080"/>
          </a:xfrm>
          <a:prstGeom prst="roundRect">
            <a:avLst>
              <a:gd name="adj" fmla="val 14286"/>
            </a:avLst>
          </a:prstGeom>
          <a:solidFill>
            <a:srgbClr val="161B22"/>
          </a:solidFill>
          <a:ln w="12700">
            <a:solidFill>
              <a:srgbClr val="30363D"/>
            </a:solidFill>
            <a:prstDash val="solid"/>
          </a:ln>
        </p:spPr>
      </p:sp>
      <p:sp>
        <p:nvSpPr>
          <p:cNvPr id="14" name="Text 12"/>
          <p:cNvSpPr/>
          <p:nvPr/>
        </p:nvSpPr>
        <p:spPr>
          <a:xfrm>
            <a:off x="3017520" y="2011680"/>
            <a:ext cx="2011680" cy="64008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Subagent B</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doc_analysis</a:t>
            </a:r>
            <a:endParaRPr lang="en-US" sz="1100" dirty="0"/>
          </a:p>
        </p:txBody>
      </p:sp>
      <p:sp>
        <p:nvSpPr>
          <p:cNvPr id="15" name="Shape 13"/>
          <p:cNvSpPr/>
          <p:nvPr/>
        </p:nvSpPr>
        <p:spPr>
          <a:xfrm>
            <a:off x="5303520" y="2011680"/>
            <a:ext cx="2011680" cy="640080"/>
          </a:xfrm>
          <a:prstGeom prst="roundRect">
            <a:avLst>
              <a:gd name="adj" fmla="val 14286"/>
            </a:avLst>
          </a:prstGeom>
          <a:solidFill>
            <a:srgbClr val="161B22"/>
          </a:solidFill>
          <a:ln w="12700">
            <a:solidFill>
              <a:srgbClr val="30363D"/>
            </a:solidFill>
            <a:prstDash val="solid"/>
          </a:ln>
        </p:spPr>
      </p:sp>
      <p:sp>
        <p:nvSpPr>
          <p:cNvPr id="16" name="Text 14"/>
          <p:cNvSpPr/>
          <p:nvPr/>
        </p:nvSpPr>
        <p:spPr>
          <a:xfrm>
            <a:off x="5303520" y="2011680"/>
            <a:ext cx="2011680" cy="64008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Subagent C</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synthesis</a:t>
            </a:r>
            <a:endParaRPr lang="en-US" sz="1100" dirty="0"/>
          </a:p>
        </p:txBody>
      </p:sp>
      <p:sp>
        <p:nvSpPr>
          <p:cNvPr id="17" name="Shape 15"/>
          <p:cNvSpPr/>
          <p:nvPr/>
        </p:nvSpPr>
        <p:spPr>
          <a:xfrm>
            <a:off x="457200" y="2926080"/>
            <a:ext cx="8229600" cy="1097280"/>
          </a:xfrm>
          <a:prstGeom prst="roundRect">
            <a:avLst>
              <a:gd name="adj" fmla="val 8333"/>
            </a:avLst>
          </a:prstGeom>
          <a:solidFill>
            <a:srgbClr val="2D1117"/>
          </a:solidFill>
          <a:ln w="25400">
            <a:solidFill>
              <a:srgbClr val="F85149"/>
            </a:solidFill>
            <a:prstDash val="solid"/>
          </a:ln>
        </p:spPr>
      </p:sp>
      <p:sp>
        <p:nvSpPr>
          <p:cNvPr id="18" name="Text 16"/>
          <p:cNvSpPr/>
          <p:nvPr/>
        </p:nvSpPr>
        <p:spPr>
          <a:xfrm>
            <a:off x="640080" y="2926080"/>
            <a:ext cx="7772400" cy="365760"/>
          </a:xfrm>
          <a:prstGeom prst="rect">
            <a:avLst/>
          </a:prstGeom>
          <a:noFill/>
          <a:ln/>
        </p:spPr>
        <p:txBody>
          <a:bodyPr wrap="square" lIns="0" tIns="0" rIns="0" bIns="0" rtlCol="0" anchor="ctr"/>
          <a:lstStyle/>
          <a:p>
            <a:pPr indent="0" marL="0">
              <a:buNone/>
            </a:pPr>
            <a:r>
              <a:rPr lang="en-US" sz="1400" b="1" dirty="0">
                <a:solidFill>
                  <a:srgbClr val="F85149"/>
                </a:solidFill>
                <a:latin typeface="Arial" pitchFamily="34" charset="0"/>
                <a:ea typeface="Arial" pitchFamily="34" charset="-122"/>
                <a:cs typeface="Arial" pitchFamily="34" charset="-120"/>
              </a:rPr>
              <a:t>⚠  CRITICAL — Subagent Isolation</a:t>
            </a:r>
            <a:endParaRPr lang="en-US" sz="1400" dirty="0"/>
          </a:p>
        </p:txBody>
      </p:sp>
      <p:sp>
        <p:nvSpPr>
          <p:cNvPr id="19" name="Text 17"/>
          <p:cNvSpPr/>
          <p:nvPr/>
        </p:nvSpPr>
        <p:spPr>
          <a:xfrm>
            <a:off x="822960" y="3337560"/>
            <a:ext cx="7498080" cy="320040"/>
          </a:xfrm>
          <a:prstGeom prst="rect">
            <a:avLst/>
          </a:prstGeom>
          <a:noFill/>
          <a:ln/>
        </p:spPr>
        <p:txBody>
          <a:bodyPr wrap="square" lIns="0" tIns="0" rIns="0" bIns="0" rtlCol="0" anchor="ctr"/>
          <a:lstStyle/>
          <a:p>
            <a:pPr indent="0" marL="0">
              <a:buNone/>
            </a:pPr>
            <a:r>
              <a:rPr lang="en-US" sz="1050" dirty="0">
                <a:solidFill>
                  <a:srgbClr val="F0883E"/>
                </a:solidFill>
                <a:latin typeface="Arial" pitchFamily="34" charset="0"/>
                <a:ea typeface="Arial" pitchFamily="34" charset="-122"/>
                <a:cs typeface="Arial" pitchFamily="34" charset="-120"/>
              </a:rPr>
              <a:t>✗  Subagents do NOT inherit the coordinator's conversation history</a:t>
            </a:r>
            <a:endParaRPr lang="en-US" sz="1050" dirty="0"/>
          </a:p>
        </p:txBody>
      </p:sp>
      <p:sp>
        <p:nvSpPr>
          <p:cNvPr id="20" name="Text 18"/>
          <p:cNvSpPr/>
          <p:nvPr/>
        </p:nvSpPr>
        <p:spPr>
          <a:xfrm>
            <a:off x="822960" y="3657600"/>
            <a:ext cx="7498080" cy="320040"/>
          </a:xfrm>
          <a:prstGeom prst="rect">
            <a:avLst/>
          </a:prstGeom>
          <a:noFill/>
          <a:ln/>
        </p:spPr>
        <p:txBody>
          <a:bodyPr wrap="square" lIns="0" tIns="0" rIns="0" bIns="0" rtlCol="0" anchor="ctr"/>
          <a:lstStyle/>
          <a:p>
            <a:pPr indent="0" marL="0">
              <a:buNone/>
            </a:pPr>
            <a:r>
              <a:rPr lang="en-US" sz="1050" dirty="0">
                <a:solidFill>
                  <a:srgbClr val="F0883E"/>
                </a:solidFill>
                <a:latin typeface="Arial" pitchFamily="34" charset="0"/>
                <a:ea typeface="Arial" pitchFamily="34" charset="-122"/>
                <a:cs typeface="Arial" pitchFamily="34" charset="-120"/>
              </a:rPr>
              <a:t>✗  Subagents do NOT see other subagents' results automatically</a:t>
            </a:r>
            <a:endParaRPr lang="en-US" sz="1050" dirty="0"/>
          </a:p>
        </p:txBody>
      </p:sp>
      <p:sp>
        <p:nvSpPr>
          <p:cNvPr id="21" name="Text 19"/>
          <p:cNvSpPr/>
          <p:nvPr/>
        </p:nvSpPr>
        <p:spPr>
          <a:xfrm>
            <a:off x="822960" y="3977640"/>
            <a:ext cx="7498080" cy="320040"/>
          </a:xfrm>
          <a:prstGeom prst="rect">
            <a:avLst/>
          </a:prstGeom>
          <a:noFill/>
          <a:ln/>
        </p:spPr>
        <p:txBody>
          <a:bodyPr wrap="square" lIns="0" tIns="0" rIns="0" bIns="0" rtlCol="0" anchor="ctr"/>
          <a:lstStyle/>
          <a:p>
            <a:pPr indent="0" marL="0">
              <a:buNone/>
            </a:pPr>
            <a:r>
              <a:rPr lang="en-US" sz="1050" dirty="0">
                <a:solidFill>
                  <a:srgbClr val="F0883E"/>
                </a:solidFill>
                <a:latin typeface="Arial" pitchFamily="34" charset="0"/>
                <a:ea typeface="Arial" pitchFamily="34" charset="-122"/>
                <a:cs typeface="Arial" pitchFamily="34" charset="-120"/>
              </a:rPr>
              <a:t>✗  The coordinator MUST explicitly pass all needed context in each subagent's prompt</a:t>
            </a:r>
            <a:endParaRPr lang="en-US" sz="1050" dirty="0"/>
          </a:p>
        </p:txBody>
      </p:sp>
      <p:sp>
        <p:nvSpPr>
          <p:cNvPr id="22" name="Text 20"/>
          <p:cNvSpPr/>
          <p:nvPr/>
        </p:nvSpPr>
        <p:spPr>
          <a:xfrm>
            <a:off x="822960" y="4297680"/>
            <a:ext cx="7498080" cy="320040"/>
          </a:xfrm>
          <a:prstGeom prst="rect">
            <a:avLst/>
          </a:prstGeom>
          <a:noFill/>
          <a:ln/>
        </p:spPr>
        <p:txBody>
          <a:bodyPr wrap="square" lIns="0" tIns="0" rIns="0" bIns="0" rtlCol="0" anchor="ctr"/>
          <a:lstStyle/>
          <a:p>
            <a:pPr indent="0" marL="0">
              <a:buNone/>
            </a:pPr>
            <a:r>
              <a:rPr lang="en-US" sz="1050" dirty="0">
                <a:solidFill>
                  <a:srgbClr val="E3B341"/>
                </a:solidFill>
                <a:latin typeface="Arial" pitchFamily="34" charset="0"/>
                <a:ea typeface="Arial" pitchFamily="34" charset="-122"/>
                <a:cs typeface="Arial" pitchFamily="34" charset="-120"/>
              </a:rPr>
              <a:t>✗  If output has gaps but subagents worked correctly → ROOT CAUSE is coordinator's task decomposition</a:t>
            </a:r>
            <a:endParaRPr lang="en-US" sz="105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Request additional identifying information from the customer to disambiguate between the two records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Select the most recently active account as the likely match</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Process the request using both accounts and let the customer clarify later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location-based heuristics from the customer's IP address to select the correct account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states that when multiple customer matches exist, the agent should request additional identifiers rather than using heuristic selection. This prevents processing the wrong account with potential financial or privacy consequences. Option A uses a heuristic that could select the wrong account. Option B processes an incorrect account. Option D relies on unreliable data (VPNs, shared networks) for a consequential decision.</a:t>
            </a:r>
            <a:endParaRPr lang="en-US" sz="1100" dirty="0"/>
          </a:p>
        </p:txBody>
      </p:sp>
    </p:spTree>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name="Slide 60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Q284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the token counting API endpoint to get exact counts before sending the full request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a third-party tokenizer library to estimate token counts locally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Estimate based on character count: ~4 characters per token for English text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Send the request and check the usage field in the response for actual token counts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Anthropic provides a token counting API endpoint that returns exact token counts without processing the full request. This enables pre-flight checks to ensure requests fit within context limits and budget constraints. Option A may be inaccurate for Claude's specific tokenizer. Option C is a rough estimate. Option D provides post-hoc information, not pre-flight validation.</a:t>
            </a:r>
            <a:endParaRPr lang="en-US" sz="1100" dirty="0"/>
          </a:p>
        </p:txBody>
      </p:sp>
    </p:spTree>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name="Slide 60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maintains a Claude Code project with a growing CLAUDE.md file that's now 800 lines. Claude Code seems to be ignoring rules defined in the latter half of the file. What is the recommended approach for managing large CLAUDE.md files?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Delete rules that seem to be ignored — they're probably unnecessary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Claude's context window to ensure the full file is processed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Convert the CLAUDE.md to a more compact YAML format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Split into a concise root CLAUDE.md with the most critical rules, use @import for detailed sections, and use .claude/rules/ files for context-specific rules with glob patterns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name="Slide 60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Q285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Split into a concise root CLAUDE.md with the most critical rules, use @import for detailed sections, and use .claude/rules/ files for context-specific rules with glob patterns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Delete rules that seem to be ignored — they're probably unnecessary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Increase Claude's context window to ensure the full file is processed</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Convert the CLAUDE.md to a more compact YAML format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Large CLAUDE.md files should be decomposed: keep the root CLAUDE.md concise with the most important rules, use @import for detailed sections (like API conventions or testing standards), and use .claude/rules/ for context-specific rules that load only when relevant files are being edited. This ensures important rules get attention. Options B-D don't address the root cause.</a:t>
            </a:r>
            <a:endParaRPr lang="en-US" sz="1100" dirty="0"/>
          </a:p>
        </p:txBody>
      </p:sp>
    </p:spTree>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name="Slide 60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using Claude's structured output to generate JSON configuration files. They need the output to include comments explaining each configuration option. JSON doesn't support comments. What is the best structured output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json_object mode which allows comments in the output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YAML mode instead of JSON for comment support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Generate the JSON and comments in separate API calls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Generate a schema with parallel fields: each config option has a 'value' field and a 'comment' field, e.g., {port: {value: 8080, comment: 'Server listening port'}}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name="Slide 60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Q286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Generate a schema with parallel fields: each config option has a 'value' field and a 'comment' field, e.g., {port: {value: 8080, comment: 'Server listening port'}}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json_object mode which allows comments in the output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YAML mode instead of JSON for comment support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Generate the JSON and comments in separate API calls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A parallel field schema captures both the configuration value and its documentation in a structured way. The application can then generate the final config file in any format (JSON5 with comments, YAML, or separate documentation). Option A — json_object mode doesn't add comment support. Option C loses the relationship between values and comments. Option D — there's no YAML mode in structured outputs.</a:t>
            </a:r>
            <a:endParaRPr lang="en-US" sz="1100" dirty="0"/>
          </a:p>
        </p:txBody>
      </p:sp>
    </p:spTree>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name="Slide 60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configuring Claude Code for a project that uses both JavaScript and Rust. The JavaScript code follows Prettier formatting while Rust follows rustfmt conventions. How should CLAUDE.md handle this dual-language setup?</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Include both formatting conventions in the root CLAUDE.md with clear section headers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separate CLAUDE.md files in the js/ and rust/ directories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.claude/rules/ with glob-based rules: one file with **/*.js,**/*.ts pattern for Prettier rules, and another with **/*.rs pattern for rustfmt rules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Rely on the language-specific formatters and don't include formatting rules in CLAUDE.md</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name="Slide 60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Q287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.claude/rules/ with glob-based rules: one file with **/*.js,**/*.ts pattern for Prettier rules, and another with **/*.rs pattern for rustfmt rules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Include both formatting conventions in the root CLAUDE.md with clear section headers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Create separate CLAUDE.md files in the js/ and rust/ directories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Rely on the language-specific formatters and don't include formatting rules in CLAUDE.md</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.claude/rules/ glob pattern system automatically loads the appropriate formatting rules based on the file being edited. JavaScript/TypeScript files trigger the Prettier rules, Rust files trigger the rustfmt rules. This is cleaner than mixing rules in a single file (Option A) and works even outside dedicated directories (Option C). Option D misses the opportunity to guide Claude's code generation.</a:t>
            </a:r>
            <a:endParaRPr lang="en-US" sz="1100" dirty="0"/>
          </a:p>
        </p:txBody>
      </p:sp>
    </p:spTree>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name="Slide 60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Streaming &amp; API Mechanics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creating Claude Code commands for their team. They need a /deploy command that's available to all developers via version control and a /personal-test command that's only for their personal use. Where should each command be placed?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Both in .claude/commands/ — personal commands are marked with a 'personal: true' frontmatter field</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/deploy in .claude/commands/ (project-scoped) and /personal-test in ~/.claude/commands/ (userscoped)</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/deploy in .claude/skills/ and /personal-test in .claude/commands/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Both in ~/.claude/commands/ — project commands are deployed via a setup script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name="Slide 60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Streaming &amp; API Mechanics  ·  Q288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/deploy in .claude/commands/ (project-scoped) and /personal-test in ~/.claude/commands/ (userscoped)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Both in .claude/commands/ — personal commands are marked with a 'personal: true' frontmatter field</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/deploy in .claude/skills/ and /personal-test in .claude/commands/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Both in ~/.claude/commands/ — project commands are deployed via a setup script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Project-scoped commands in .claude/commands/ are shared via version control and available to all team members. User-scoped commands in ~/.claude/commands/ are personal and only available to the individual developer. Option A doesn't support a personal frontmatter field. Option C puts deploy in skills which is a different feature. Option D doesn't share commands via version control.</a:t>
            </a:r>
            <a:endParaRPr lang="en-US" sz="1100" dirty="0"/>
          </a:p>
        </p:txBody>
      </p:sp>
    </p:spTree>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name="Slide 60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45720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Quick Reference Cheat Sheet (1/2)</a:t>
            </a:r>
            <a:endParaRPr lang="en-US" sz="2200" dirty="0"/>
          </a:p>
        </p:txBody>
      </p:sp>
      <p:sp>
        <p:nvSpPr>
          <p:cNvPr id="6" name="Shape 4"/>
          <p:cNvSpPr/>
          <p:nvPr/>
        </p:nvSpPr>
        <p:spPr>
          <a:xfrm>
            <a:off x="457200" y="685800"/>
            <a:ext cx="2011680" cy="365760"/>
          </a:xfrm>
          <a:prstGeom prst="roundRect">
            <a:avLst>
              <a:gd name="adj" fmla="val 12500"/>
            </a:avLst>
          </a:prstGeom>
          <a:solidFill>
            <a:srgbClr val="58A6FF"/>
          </a:solidFill>
          <a:ln/>
        </p:spPr>
      </p:sp>
      <p:sp>
        <p:nvSpPr>
          <p:cNvPr id="7" name="Text 5"/>
          <p:cNvSpPr/>
          <p:nvPr/>
        </p:nvSpPr>
        <p:spPr>
          <a:xfrm>
            <a:off x="457200" y="6858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Agentic Loop</a:t>
            </a:r>
            <a:endParaRPr lang="en-US" sz="950" dirty="0"/>
          </a:p>
        </p:txBody>
      </p:sp>
      <p:sp>
        <p:nvSpPr>
          <p:cNvPr id="8" name="Text 6"/>
          <p:cNvSpPr/>
          <p:nvPr/>
        </p:nvSpPr>
        <p:spPr>
          <a:xfrm>
            <a:off x="2606040" y="6858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Continue on tool_use ONLY. Exit on end_turn, max_tokens, refusal, stop_sequence</a:t>
            </a:r>
            <a:endParaRPr lang="en-US" sz="950" dirty="0"/>
          </a:p>
        </p:txBody>
      </p:sp>
      <p:sp>
        <p:nvSpPr>
          <p:cNvPr id="9" name="Shape 7"/>
          <p:cNvSpPr/>
          <p:nvPr/>
        </p:nvSpPr>
        <p:spPr>
          <a:xfrm>
            <a:off x="457200" y="1143000"/>
            <a:ext cx="2011680" cy="365760"/>
          </a:xfrm>
          <a:prstGeom prst="roundRect">
            <a:avLst>
              <a:gd name="adj" fmla="val 12500"/>
            </a:avLst>
          </a:prstGeom>
          <a:solidFill>
            <a:srgbClr val="58A6FF"/>
          </a:solidFill>
          <a:ln/>
        </p:spPr>
      </p:sp>
      <p:sp>
        <p:nvSpPr>
          <p:cNvPr id="10" name="Text 8"/>
          <p:cNvSpPr/>
          <p:nvPr/>
        </p:nvSpPr>
        <p:spPr>
          <a:xfrm>
            <a:off x="457200" y="11430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Subagent Isolation</a:t>
            </a:r>
            <a:endParaRPr lang="en-US" sz="950" dirty="0"/>
          </a:p>
        </p:txBody>
      </p:sp>
      <p:sp>
        <p:nvSpPr>
          <p:cNvPr id="11" name="Text 9"/>
          <p:cNvSpPr/>
          <p:nvPr/>
        </p:nvSpPr>
        <p:spPr>
          <a:xfrm>
            <a:off x="2606040" y="11430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Do NOT inherit coordinator context. Must pass everything explicitly</a:t>
            </a:r>
            <a:endParaRPr lang="en-US" sz="950" dirty="0"/>
          </a:p>
        </p:txBody>
      </p:sp>
      <p:sp>
        <p:nvSpPr>
          <p:cNvPr id="12" name="Shape 10"/>
          <p:cNvSpPr/>
          <p:nvPr/>
        </p:nvSpPr>
        <p:spPr>
          <a:xfrm>
            <a:off x="457200" y="1600200"/>
            <a:ext cx="2011680" cy="365760"/>
          </a:xfrm>
          <a:prstGeom prst="roundRect">
            <a:avLst>
              <a:gd name="adj" fmla="val 12500"/>
            </a:avLst>
          </a:prstGeom>
          <a:solidFill>
            <a:srgbClr val="58A6FF"/>
          </a:solidFill>
          <a:ln/>
        </p:spPr>
      </p:sp>
      <p:sp>
        <p:nvSpPr>
          <p:cNvPr id="13" name="Text 11"/>
          <p:cNvSpPr/>
          <p:nvPr/>
        </p:nvSpPr>
        <p:spPr>
          <a:xfrm>
            <a:off x="457200" y="16002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Task Decomposition</a:t>
            </a:r>
            <a:endParaRPr lang="en-US" sz="950" dirty="0"/>
          </a:p>
        </p:txBody>
      </p:sp>
      <p:sp>
        <p:nvSpPr>
          <p:cNvPr id="14" name="Text 12"/>
          <p:cNvSpPr/>
          <p:nvPr/>
        </p:nvSpPr>
        <p:spPr>
          <a:xfrm>
            <a:off x="2606040" y="16002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Gaps when subagents work correctly = coordinator decomposition failure</a:t>
            </a:r>
            <a:endParaRPr lang="en-US" sz="950" dirty="0"/>
          </a:p>
        </p:txBody>
      </p:sp>
      <p:sp>
        <p:nvSpPr>
          <p:cNvPr id="15" name="Shape 13"/>
          <p:cNvSpPr/>
          <p:nvPr/>
        </p:nvSpPr>
        <p:spPr>
          <a:xfrm>
            <a:off x="457200" y="2057400"/>
            <a:ext cx="2011680" cy="365760"/>
          </a:xfrm>
          <a:prstGeom prst="roundRect">
            <a:avLst>
              <a:gd name="adj" fmla="val 12500"/>
            </a:avLst>
          </a:prstGeom>
          <a:solidFill>
            <a:srgbClr val="58A6FF"/>
          </a:solidFill>
          <a:ln/>
        </p:spPr>
      </p:sp>
      <p:sp>
        <p:nvSpPr>
          <p:cNvPr id="16" name="Text 14"/>
          <p:cNvSpPr/>
          <p:nvPr/>
        </p:nvSpPr>
        <p:spPr>
          <a:xfrm>
            <a:off x="457200" y="20574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Hooks vs Prompts</a:t>
            </a:r>
            <a:endParaRPr lang="en-US" sz="950" dirty="0"/>
          </a:p>
        </p:txBody>
      </p:sp>
      <p:sp>
        <p:nvSpPr>
          <p:cNvPr id="17" name="Text 15"/>
          <p:cNvSpPr/>
          <p:nvPr/>
        </p:nvSpPr>
        <p:spPr>
          <a:xfrm>
            <a:off x="2606040" y="20574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Hooks = deterministic 100%. Prompts = probabilistic ~95%. Hooks for compliance</a:t>
            </a:r>
            <a:endParaRPr lang="en-US" sz="950" dirty="0"/>
          </a:p>
        </p:txBody>
      </p:sp>
      <p:sp>
        <p:nvSpPr>
          <p:cNvPr id="18" name="Shape 16"/>
          <p:cNvSpPr/>
          <p:nvPr/>
        </p:nvSpPr>
        <p:spPr>
          <a:xfrm>
            <a:off x="457200" y="2514600"/>
            <a:ext cx="2011680" cy="365760"/>
          </a:xfrm>
          <a:prstGeom prst="roundRect">
            <a:avLst>
              <a:gd name="adj" fmla="val 12500"/>
            </a:avLst>
          </a:prstGeom>
          <a:solidFill>
            <a:srgbClr val="58A6FF"/>
          </a:solidFill>
          <a:ln/>
        </p:spPr>
      </p:sp>
      <p:sp>
        <p:nvSpPr>
          <p:cNvPr id="19" name="Text 17"/>
          <p:cNvSpPr/>
          <p:nvPr/>
        </p:nvSpPr>
        <p:spPr>
          <a:xfrm>
            <a:off x="457200" y="25146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PreToolUse Hook</a:t>
            </a:r>
            <a:endParaRPr lang="en-US" sz="950" dirty="0"/>
          </a:p>
        </p:txBody>
      </p:sp>
      <p:sp>
        <p:nvSpPr>
          <p:cNvPr id="20" name="Text 18"/>
          <p:cNvSpPr/>
          <p:nvPr/>
        </p:nvSpPr>
        <p:spPr>
          <a:xfrm>
            <a:off x="2606040" y="25146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Exit code 0 = allow. Exit code 2 = deny/block. JSON feedback output</a:t>
            </a:r>
            <a:endParaRPr lang="en-US" sz="950" dirty="0"/>
          </a:p>
        </p:txBody>
      </p:sp>
      <p:sp>
        <p:nvSpPr>
          <p:cNvPr id="21" name="Shape 19"/>
          <p:cNvSpPr/>
          <p:nvPr/>
        </p:nvSpPr>
        <p:spPr>
          <a:xfrm>
            <a:off x="457200" y="2971800"/>
            <a:ext cx="2011680" cy="365760"/>
          </a:xfrm>
          <a:prstGeom prst="roundRect">
            <a:avLst>
              <a:gd name="adj" fmla="val 12500"/>
            </a:avLst>
          </a:prstGeom>
          <a:solidFill>
            <a:srgbClr val="58A6FF"/>
          </a:solidFill>
          <a:ln/>
        </p:spPr>
      </p:sp>
      <p:sp>
        <p:nvSpPr>
          <p:cNvPr id="22" name="Text 20"/>
          <p:cNvSpPr/>
          <p:nvPr/>
        </p:nvSpPr>
        <p:spPr>
          <a:xfrm>
            <a:off x="457200" y="29718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Extended Thinking</a:t>
            </a:r>
            <a:endParaRPr lang="en-US" sz="950" dirty="0"/>
          </a:p>
        </p:txBody>
      </p:sp>
      <p:sp>
        <p:nvSpPr>
          <p:cNvPr id="23" name="Text 21"/>
          <p:cNvSpPr/>
          <p:nvPr/>
        </p:nvSpPr>
        <p:spPr>
          <a:xfrm>
            <a:off x="2606040" y="29718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budget_tokens = max ceiling. Min 1024. Incompatible with forced tool_choice</a:t>
            </a:r>
            <a:endParaRPr lang="en-US" sz="950" dirty="0"/>
          </a:p>
        </p:txBody>
      </p:sp>
      <p:sp>
        <p:nvSpPr>
          <p:cNvPr id="24" name="Shape 22"/>
          <p:cNvSpPr/>
          <p:nvPr/>
        </p:nvSpPr>
        <p:spPr>
          <a:xfrm>
            <a:off x="457200" y="3429000"/>
            <a:ext cx="2011680" cy="365760"/>
          </a:xfrm>
          <a:prstGeom prst="roundRect">
            <a:avLst>
              <a:gd name="adj" fmla="val 12500"/>
            </a:avLst>
          </a:prstGeom>
          <a:solidFill>
            <a:srgbClr val="58A6FF"/>
          </a:solidFill>
          <a:ln/>
        </p:spPr>
      </p:sp>
      <p:sp>
        <p:nvSpPr>
          <p:cNvPr id="25" name="Text 23"/>
          <p:cNvSpPr/>
          <p:nvPr/>
        </p:nvSpPr>
        <p:spPr>
          <a:xfrm>
            <a:off x="457200" y="34290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Prompt Caching</a:t>
            </a:r>
            <a:endParaRPr lang="en-US" sz="950" dirty="0"/>
          </a:p>
        </p:txBody>
      </p:sp>
      <p:sp>
        <p:nvSpPr>
          <p:cNvPr id="26" name="Text 24"/>
          <p:cNvSpPr/>
          <p:nvPr/>
        </p:nvSpPr>
        <p:spPr>
          <a:xfrm>
            <a:off x="2606040" y="34290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Static FIRST → docs → dynamic LAST. Exact prefix match. 5min ephemeral TTL</a:t>
            </a:r>
            <a:endParaRPr lang="en-US" sz="950" dirty="0"/>
          </a:p>
        </p:txBody>
      </p:sp>
      <p:sp>
        <p:nvSpPr>
          <p:cNvPr id="27" name="Shape 25"/>
          <p:cNvSpPr/>
          <p:nvPr/>
        </p:nvSpPr>
        <p:spPr>
          <a:xfrm>
            <a:off x="457200" y="3886200"/>
            <a:ext cx="2011680" cy="365760"/>
          </a:xfrm>
          <a:prstGeom prst="roundRect">
            <a:avLst>
              <a:gd name="adj" fmla="val 12500"/>
            </a:avLst>
          </a:prstGeom>
          <a:solidFill>
            <a:srgbClr val="58A6FF"/>
          </a:solidFill>
          <a:ln/>
        </p:spPr>
      </p:sp>
      <p:sp>
        <p:nvSpPr>
          <p:cNvPr id="28" name="Text 26"/>
          <p:cNvSpPr/>
          <p:nvPr/>
        </p:nvSpPr>
        <p:spPr>
          <a:xfrm>
            <a:off x="457200" y="38862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Tool Count</a:t>
            </a:r>
            <a:endParaRPr lang="en-US" sz="950" dirty="0"/>
          </a:p>
        </p:txBody>
      </p:sp>
      <p:sp>
        <p:nvSpPr>
          <p:cNvPr id="29" name="Text 27"/>
          <p:cNvSpPr/>
          <p:nvPr/>
        </p:nvSpPr>
        <p:spPr>
          <a:xfrm>
            <a:off x="2606040" y="38862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Optimal 4-5 per agent. 18+ degrades selection. Consolidate overlapping</a:t>
            </a:r>
            <a:endParaRPr lang="en-US" sz="950" dirty="0"/>
          </a:p>
        </p:txBody>
      </p:sp>
      <p:sp>
        <p:nvSpPr>
          <p:cNvPr id="30" name="Shape 28"/>
          <p:cNvSpPr/>
          <p:nvPr/>
        </p:nvSpPr>
        <p:spPr>
          <a:xfrm>
            <a:off x="457200" y="4343400"/>
            <a:ext cx="2011680" cy="365760"/>
          </a:xfrm>
          <a:prstGeom prst="roundRect">
            <a:avLst>
              <a:gd name="adj" fmla="val 12500"/>
            </a:avLst>
          </a:prstGeom>
          <a:solidFill>
            <a:srgbClr val="58A6FF"/>
          </a:solidFill>
          <a:ln/>
        </p:spPr>
      </p:sp>
      <p:sp>
        <p:nvSpPr>
          <p:cNvPr id="31" name="Text 29"/>
          <p:cNvSpPr/>
          <p:nvPr/>
        </p:nvSpPr>
        <p:spPr>
          <a:xfrm>
            <a:off x="457200" y="43434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Context Review</a:t>
            </a:r>
            <a:endParaRPr lang="en-US" sz="950" dirty="0"/>
          </a:p>
        </p:txBody>
      </p:sp>
      <p:sp>
        <p:nvSpPr>
          <p:cNvPr id="32" name="Text 30"/>
          <p:cNvSpPr/>
          <p:nvPr/>
        </p:nvSpPr>
        <p:spPr>
          <a:xfrm>
            <a:off x="2606040" y="43434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Separate instance for unbiased review. Same session = context contamination</a:t>
            </a:r>
            <a:endParaRPr lang="en-US" sz="95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building a codebase exploration workflow in Claude Code. They need to understand the architecture of a large unfamiliar codebase before making changes. Which workflow sequence best preserves main conversation context?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Explore subagent for verbose discovery, then switch to plan mode for architecture decisions, then direct execution for changes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Grep extensively to search for patterns, then manually piece together the architecture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Read on all key files, then ask Claude to summarize the architecture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Bash to run code analysis tools and pipe output into the conversation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name="Slide 61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45720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Quick Reference Cheat Sheet (2/2)</a:t>
            </a:r>
            <a:endParaRPr lang="en-US" sz="2200" dirty="0"/>
          </a:p>
        </p:txBody>
      </p:sp>
      <p:sp>
        <p:nvSpPr>
          <p:cNvPr id="6" name="Shape 4"/>
          <p:cNvSpPr/>
          <p:nvPr/>
        </p:nvSpPr>
        <p:spPr>
          <a:xfrm>
            <a:off x="457200" y="685800"/>
            <a:ext cx="2011680" cy="365760"/>
          </a:xfrm>
          <a:prstGeom prst="roundRect">
            <a:avLst>
              <a:gd name="adj" fmla="val 12500"/>
            </a:avLst>
          </a:prstGeom>
          <a:solidFill>
            <a:srgbClr val="BC8CFF"/>
          </a:solidFill>
          <a:ln/>
        </p:spPr>
      </p:sp>
      <p:sp>
        <p:nvSpPr>
          <p:cNvPr id="7" name="Text 5"/>
          <p:cNvSpPr/>
          <p:nvPr/>
        </p:nvSpPr>
        <p:spPr>
          <a:xfrm>
            <a:off x="457200" y="6858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Session Resume</a:t>
            </a:r>
            <a:endParaRPr lang="en-US" sz="950" dirty="0"/>
          </a:p>
        </p:txBody>
      </p:sp>
      <p:sp>
        <p:nvSpPr>
          <p:cNvPr id="8" name="Text 6"/>
          <p:cNvSpPr/>
          <p:nvPr/>
        </p:nvSpPr>
        <p:spPr>
          <a:xfrm>
            <a:off x="2606040" y="6858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Start fresh with summary when code changed outside. Don't resume stale</a:t>
            </a:r>
            <a:endParaRPr lang="en-US" sz="950" dirty="0"/>
          </a:p>
        </p:txBody>
      </p:sp>
      <p:sp>
        <p:nvSpPr>
          <p:cNvPr id="9" name="Shape 7"/>
          <p:cNvSpPr/>
          <p:nvPr/>
        </p:nvSpPr>
        <p:spPr>
          <a:xfrm>
            <a:off x="457200" y="1143000"/>
            <a:ext cx="2011680" cy="365760"/>
          </a:xfrm>
          <a:prstGeom prst="roundRect">
            <a:avLst>
              <a:gd name="adj" fmla="val 12500"/>
            </a:avLst>
          </a:prstGeom>
          <a:solidFill>
            <a:srgbClr val="BC8CFF"/>
          </a:solidFill>
          <a:ln/>
        </p:spPr>
      </p:sp>
      <p:sp>
        <p:nvSpPr>
          <p:cNvPr id="10" name="Text 8"/>
          <p:cNvSpPr/>
          <p:nvPr/>
        </p:nvSpPr>
        <p:spPr>
          <a:xfrm>
            <a:off x="457200" y="11430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MCP Transport</a:t>
            </a:r>
            <a:endParaRPr lang="en-US" sz="950" dirty="0"/>
          </a:p>
        </p:txBody>
      </p:sp>
      <p:sp>
        <p:nvSpPr>
          <p:cNvPr id="11" name="Text 9"/>
          <p:cNvSpPr/>
          <p:nvPr/>
        </p:nvSpPr>
        <p:spPr>
          <a:xfrm>
            <a:off x="2606040" y="11430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stdio = local (same machine). HTTP/SSE = remote (network)</a:t>
            </a:r>
            <a:endParaRPr lang="en-US" sz="950" dirty="0"/>
          </a:p>
        </p:txBody>
      </p:sp>
      <p:sp>
        <p:nvSpPr>
          <p:cNvPr id="12" name="Shape 10"/>
          <p:cNvSpPr/>
          <p:nvPr/>
        </p:nvSpPr>
        <p:spPr>
          <a:xfrm>
            <a:off x="457200" y="1600200"/>
            <a:ext cx="2011680" cy="365760"/>
          </a:xfrm>
          <a:prstGeom prst="roundRect">
            <a:avLst>
              <a:gd name="adj" fmla="val 12500"/>
            </a:avLst>
          </a:prstGeom>
          <a:solidFill>
            <a:srgbClr val="BC8CFF"/>
          </a:solidFill>
          <a:ln/>
        </p:spPr>
      </p:sp>
      <p:sp>
        <p:nvSpPr>
          <p:cNvPr id="13" name="Text 11"/>
          <p:cNvSpPr/>
          <p:nvPr/>
        </p:nvSpPr>
        <p:spPr>
          <a:xfrm>
            <a:off x="457200" y="16002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Model Selection</a:t>
            </a:r>
            <a:endParaRPr lang="en-US" sz="950" dirty="0"/>
          </a:p>
        </p:txBody>
      </p:sp>
      <p:sp>
        <p:nvSpPr>
          <p:cNvPr id="14" name="Text 12"/>
          <p:cNvSpPr/>
          <p:nvPr/>
        </p:nvSpPr>
        <p:spPr>
          <a:xfrm>
            <a:off x="2606040" y="16002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Haiku = fast/cheap. Sonnet = balanced. Opus = complex/critical</a:t>
            </a:r>
            <a:endParaRPr lang="en-US" sz="950" dirty="0"/>
          </a:p>
        </p:txBody>
      </p:sp>
      <p:sp>
        <p:nvSpPr>
          <p:cNvPr id="15" name="Shape 13"/>
          <p:cNvSpPr/>
          <p:nvPr/>
        </p:nvSpPr>
        <p:spPr>
          <a:xfrm>
            <a:off x="457200" y="2057400"/>
            <a:ext cx="2011680" cy="365760"/>
          </a:xfrm>
          <a:prstGeom prst="roundRect">
            <a:avLst>
              <a:gd name="adj" fmla="val 12500"/>
            </a:avLst>
          </a:prstGeom>
          <a:solidFill>
            <a:srgbClr val="BC8CFF"/>
          </a:solidFill>
          <a:ln/>
        </p:spPr>
      </p:sp>
      <p:sp>
        <p:nvSpPr>
          <p:cNvPr id="16" name="Text 14"/>
          <p:cNvSpPr/>
          <p:nvPr/>
        </p:nvSpPr>
        <p:spPr>
          <a:xfrm>
            <a:off x="457200" y="20574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Batch API</a:t>
            </a:r>
            <a:endParaRPr lang="en-US" sz="950" dirty="0"/>
          </a:p>
        </p:txBody>
      </p:sp>
      <p:sp>
        <p:nvSpPr>
          <p:cNvPr id="17" name="Text 15"/>
          <p:cNvSpPr/>
          <p:nvPr/>
        </p:nvSpPr>
        <p:spPr>
          <a:xfrm>
            <a:off x="2606040" y="20574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50% discount, 24hr turnaround. Non-time-sensitive bulk processing</a:t>
            </a:r>
            <a:endParaRPr lang="en-US" sz="950" dirty="0"/>
          </a:p>
        </p:txBody>
      </p:sp>
      <p:sp>
        <p:nvSpPr>
          <p:cNvPr id="18" name="Shape 16"/>
          <p:cNvSpPr/>
          <p:nvPr/>
        </p:nvSpPr>
        <p:spPr>
          <a:xfrm>
            <a:off x="457200" y="2514600"/>
            <a:ext cx="2011680" cy="365760"/>
          </a:xfrm>
          <a:prstGeom prst="roundRect">
            <a:avLst>
              <a:gd name="adj" fmla="val 12500"/>
            </a:avLst>
          </a:prstGeom>
          <a:solidFill>
            <a:srgbClr val="BC8CFF"/>
          </a:solidFill>
          <a:ln/>
        </p:spPr>
      </p:sp>
      <p:sp>
        <p:nvSpPr>
          <p:cNvPr id="19" name="Text 17"/>
          <p:cNvSpPr/>
          <p:nvPr/>
        </p:nvSpPr>
        <p:spPr>
          <a:xfrm>
            <a:off x="457200" y="25146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fork_session</a:t>
            </a:r>
            <a:endParaRPr lang="en-US" sz="950" dirty="0"/>
          </a:p>
        </p:txBody>
      </p:sp>
      <p:sp>
        <p:nvSpPr>
          <p:cNvPr id="20" name="Text 18"/>
          <p:cNvSpPr/>
          <p:nvPr/>
        </p:nvSpPr>
        <p:spPr>
          <a:xfrm>
            <a:off x="2606040" y="25146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Independent branches from shared baseline. Divergent exploration</a:t>
            </a:r>
            <a:endParaRPr lang="en-US" sz="950" dirty="0"/>
          </a:p>
        </p:txBody>
      </p:sp>
      <p:sp>
        <p:nvSpPr>
          <p:cNvPr id="21" name="Shape 19"/>
          <p:cNvSpPr/>
          <p:nvPr/>
        </p:nvSpPr>
        <p:spPr>
          <a:xfrm>
            <a:off x="457200" y="2971800"/>
            <a:ext cx="2011680" cy="365760"/>
          </a:xfrm>
          <a:prstGeom prst="roundRect">
            <a:avLst>
              <a:gd name="adj" fmla="val 12500"/>
            </a:avLst>
          </a:prstGeom>
          <a:solidFill>
            <a:srgbClr val="BC8CFF"/>
          </a:solidFill>
          <a:ln/>
        </p:spPr>
      </p:sp>
      <p:sp>
        <p:nvSpPr>
          <p:cNvPr id="22" name="Text 20"/>
          <p:cNvSpPr/>
          <p:nvPr/>
        </p:nvSpPr>
        <p:spPr>
          <a:xfrm>
            <a:off x="457200" y="29718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Adaptive Decomp</a:t>
            </a:r>
            <a:endParaRPr lang="en-US" sz="950" dirty="0"/>
          </a:p>
        </p:txBody>
      </p:sp>
      <p:sp>
        <p:nvSpPr>
          <p:cNvPr id="23" name="Text 21"/>
          <p:cNvSpPr/>
          <p:nvPr/>
        </p:nvSpPr>
        <p:spPr>
          <a:xfrm>
            <a:off x="2606040" y="29718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Dynamic subtasks when complexity varies. Fixed pipeline = uniform tasks</a:t>
            </a:r>
            <a:endParaRPr lang="en-US" sz="950" dirty="0"/>
          </a:p>
        </p:txBody>
      </p:sp>
      <p:sp>
        <p:nvSpPr>
          <p:cNvPr id="24" name="Shape 22"/>
          <p:cNvSpPr/>
          <p:nvPr/>
        </p:nvSpPr>
        <p:spPr>
          <a:xfrm>
            <a:off x="457200" y="3429000"/>
            <a:ext cx="2011680" cy="365760"/>
          </a:xfrm>
          <a:prstGeom prst="roundRect">
            <a:avLst>
              <a:gd name="adj" fmla="val 12500"/>
            </a:avLst>
          </a:prstGeom>
          <a:solidFill>
            <a:srgbClr val="BC8CFF"/>
          </a:solidFill>
          <a:ln/>
        </p:spPr>
      </p:sp>
      <p:sp>
        <p:nvSpPr>
          <p:cNvPr id="25" name="Text 23"/>
          <p:cNvSpPr/>
          <p:nvPr/>
        </p:nvSpPr>
        <p:spPr>
          <a:xfrm>
            <a:off x="457200" y="34290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tool_choice</a:t>
            </a:r>
            <a:endParaRPr lang="en-US" sz="950" dirty="0"/>
          </a:p>
        </p:txBody>
      </p:sp>
      <p:sp>
        <p:nvSpPr>
          <p:cNvPr id="26" name="Text 24"/>
          <p:cNvSpPr/>
          <p:nvPr/>
        </p:nvSpPr>
        <p:spPr>
          <a:xfrm>
            <a:off x="2606040" y="34290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'auto' = Claude decides. 'any' = must use tool. Name = forced specific</a:t>
            </a:r>
            <a:endParaRPr lang="en-US" sz="950" dirty="0"/>
          </a:p>
        </p:txBody>
      </p:sp>
      <p:sp>
        <p:nvSpPr>
          <p:cNvPr id="27" name="Shape 25"/>
          <p:cNvSpPr/>
          <p:nvPr/>
        </p:nvSpPr>
        <p:spPr>
          <a:xfrm>
            <a:off x="457200" y="3886200"/>
            <a:ext cx="2011680" cy="365760"/>
          </a:xfrm>
          <a:prstGeom prst="roundRect">
            <a:avLst>
              <a:gd name="adj" fmla="val 12500"/>
            </a:avLst>
          </a:prstGeom>
          <a:solidFill>
            <a:srgbClr val="BC8CFF"/>
          </a:solidFill>
          <a:ln/>
        </p:spPr>
      </p:sp>
      <p:sp>
        <p:nvSpPr>
          <p:cNvPr id="28" name="Text 26"/>
          <p:cNvSpPr/>
          <p:nvPr/>
        </p:nvSpPr>
        <p:spPr>
          <a:xfrm>
            <a:off x="457200" y="38862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stop_reason</a:t>
            </a:r>
            <a:endParaRPr lang="en-US" sz="950" dirty="0"/>
          </a:p>
        </p:txBody>
      </p:sp>
      <p:sp>
        <p:nvSpPr>
          <p:cNvPr id="29" name="Text 27"/>
          <p:cNvSpPr/>
          <p:nvPr/>
        </p:nvSpPr>
        <p:spPr>
          <a:xfrm>
            <a:off x="2606040" y="38862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end_turn=done, tool_use=continue, max_tokens=truncated, refusal=declined</a:t>
            </a:r>
            <a:endParaRPr lang="en-US" sz="950" dirty="0"/>
          </a:p>
        </p:txBody>
      </p:sp>
      <p:sp>
        <p:nvSpPr>
          <p:cNvPr id="30" name="Shape 28"/>
          <p:cNvSpPr/>
          <p:nvPr/>
        </p:nvSpPr>
        <p:spPr>
          <a:xfrm>
            <a:off x="457200" y="4343400"/>
            <a:ext cx="2011680" cy="365760"/>
          </a:xfrm>
          <a:prstGeom prst="roundRect">
            <a:avLst>
              <a:gd name="adj" fmla="val 12500"/>
            </a:avLst>
          </a:prstGeom>
          <a:solidFill>
            <a:srgbClr val="BC8CFF"/>
          </a:solidFill>
          <a:ln/>
        </p:spPr>
      </p:sp>
      <p:sp>
        <p:nvSpPr>
          <p:cNvPr id="31" name="Text 29"/>
          <p:cNvSpPr/>
          <p:nvPr/>
        </p:nvSpPr>
        <p:spPr>
          <a:xfrm>
            <a:off x="457200" y="4343400"/>
            <a:ext cx="2011680" cy="365760"/>
          </a:xfrm>
          <a:prstGeom prst="rect">
            <a:avLst/>
          </a:prstGeom>
          <a:noFill/>
          <a:ln/>
        </p:spPr>
        <p:txBody>
          <a:bodyPr wrap="square" lIns="0" tIns="0" rIns="0" bIns="0" rtlCol="0" anchor="ctr"/>
          <a:lstStyle/>
          <a:p>
            <a:pPr algn="ctr" indent="0" marL="0">
              <a:buNone/>
            </a:pPr>
            <a:r>
              <a:rPr lang="en-US" sz="950" b="1" dirty="0">
                <a:solidFill>
                  <a:srgbClr val="0D1117"/>
                </a:solidFill>
                <a:latin typeface="Arial" pitchFamily="34" charset="0"/>
                <a:ea typeface="Arial" pitchFamily="34" charset="-122"/>
                <a:cs typeface="Arial" pitchFamily="34" charset="-120"/>
              </a:rPr>
              <a:t>Retry Strategy</a:t>
            </a:r>
            <a:endParaRPr lang="en-US" sz="950" dirty="0"/>
          </a:p>
        </p:txBody>
      </p:sp>
      <p:sp>
        <p:nvSpPr>
          <p:cNvPr id="32" name="Text 30"/>
          <p:cNvSpPr/>
          <p:nvPr/>
        </p:nvSpPr>
        <p:spPr>
          <a:xfrm>
            <a:off x="2606040" y="4343400"/>
            <a:ext cx="6126480" cy="365760"/>
          </a:xfrm>
          <a:prstGeom prst="rect">
            <a:avLst/>
          </a:prstGeom>
          <a:noFill/>
          <a:ln/>
        </p:spPr>
        <p:txBody>
          <a:bodyPr wrap="square" lIns="0" tIns="0" rIns="0" bIns="0" rtlCol="0" anchor="ctr"/>
          <a:lstStyle/>
          <a:p>
            <a:pPr indent="0" marL="0">
              <a:buNone/>
            </a:pPr>
            <a:r>
              <a:rPr lang="en-US" sz="950" dirty="0">
                <a:solidFill>
                  <a:srgbClr val="E6EDF3"/>
                </a:solidFill>
                <a:latin typeface="Arial" pitchFamily="34" charset="0"/>
                <a:ea typeface="Arial" pitchFamily="34" charset="-122"/>
                <a:cs typeface="Arial" pitchFamily="34" charset="-120"/>
              </a:rPr>
              <a:t>Retry 429 + 5xx only. Never retry other 4xx. Exponential backoff + jitter</a:t>
            </a:r>
            <a:endParaRPr lang="en-US" sz="950" dirty="0"/>
          </a:p>
        </p:txBody>
      </p:sp>
    </p:spTree>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name="Slide 61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58A6FF"/>
          </a:solidFill>
          <a:ln/>
        </p:spPr>
      </p:sp>
      <p:sp>
        <p:nvSpPr>
          <p:cNvPr id="3" name="Text 1"/>
          <p:cNvSpPr/>
          <p:nvPr/>
        </p:nvSpPr>
        <p:spPr>
          <a:xfrm>
            <a:off x="731520" y="1097280"/>
            <a:ext cx="7315200" cy="914400"/>
          </a:xfrm>
          <a:prstGeom prst="rect">
            <a:avLst/>
          </a:prstGeom>
          <a:noFill/>
          <a:ln/>
        </p:spPr>
        <p:txBody>
          <a:bodyPr wrap="square" rtlCol="0" anchor="ctr"/>
          <a:lstStyle/>
          <a:p>
            <a:pPr indent="0" marL="0">
              <a:buNone/>
            </a:pPr>
            <a:r>
              <a:rPr lang="en-US" sz="4800" b="1" dirty="0">
                <a:solidFill>
                  <a:srgbClr val="FFFFFF"/>
                </a:solidFill>
                <a:latin typeface="Arial" pitchFamily="34" charset="0"/>
                <a:ea typeface="Arial" pitchFamily="34" charset="-122"/>
                <a:cs typeface="Arial" pitchFamily="34" charset="-120"/>
              </a:rPr>
              <a:t>Good Luck! 🎯</a:t>
            </a:r>
            <a:endParaRPr lang="en-US" sz="4800" dirty="0"/>
          </a:p>
        </p:txBody>
      </p:sp>
      <p:sp>
        <p:nvSpPr>
          <p:cNvPr id="4" name="Text 2"/>
          <p:cNvSpPr/>
          <p:nvPr/>
        </p:nvSpPr>
        <p:spPr>
          <a:xfrm>
            <a:off x="731520" y="2103120"/>
            <a:ext cx="7315200" cy="731520"/>
          </a:xfrm>
          <a:prstGeom prst="rect">
            <a:avLst/>
          </a:prstGeom>
          <a:noFill/>
          <a:ln/>
        </p:spPr>
        <p:txBody>
          <a:bodyPr wrap="square" rtlCol="0" anchor="ctr"/>
          <a:lstStyle/>
          <a:p>
            <a:pPr indent="0" marL="0">
              <a:lnSpc>
                <a:spcPct val="140000"/>
              </a:lnSpc>
              <a:buNone/>
            </a:pPr>
            <a:r>
              <a:rPr lang="en-US" sz="1600" dirty="0">
                <a:solidFill>
                  <a:srgbClr val="8B949E"/>
                </a:solidFill>
                <a:latin typeface="Arial" pitchFamily="34" charset="0"/>
                <a:ea typeface="Arial" pitchFamily="34" charset="-122"/>
                <a:cs typeface="Arial" pitchFamily="34" charset="-120"/>
              </a:rPr>
              <a:t>You've got 288 questions with full explanations.</a:t>
            </a:r>
            <a:endParaRPr lang="en-US" sz="1600" dirty="0"/>
          </a:p>
          <a:p>
            <a:pPr indent="0" marL="0">
              <a:lnSpc>
                <a:spcPct val="140000"/>
              </a:lnSpc>
              <a:buNone/>
            </a:pPr>
            <a:r>
              <a:rPr lang="en-US" sz="1600" dirty="0">
                <a:solidFill>
                  <a:srgbClr val="8B949E"/>
                </a:solidFill>
                <a:latin typeface="Arial" pitchFamily="34" charset="0"/>
                <a:ea typeface="Arial" pitchFamily="34" charset="-122"/>
                <a:cs typeface="Arial" pitchFamily="34" charset="-120"/>
              </a:rPr>
              <a:t>Master the patterns. Trust the process. Score 85%+.</a:t>
            </a:r>
            <a:endParaRPr lang="en-US" sz="1600" dirty="0"/>
          </a:p>
        </p:txBody>
      </p:sp>
      <p:sp>
        <p:nvSpPr>
          <p:cNvPr id="5" name="Shape 3"/>
          <p:cNvSpPr/>
          <p:nvPr/>
        </p:nvSpPr>
        <p:spPr>
          <a:xfrm>
            <a:off x="731520" y="3200400"/>
            <a:ext cx="3200400" cy="640080"/>
          </a:xfrm>
          <a:prstGeom prst="roundRect">
            <a:avLst>
              <a:gd name="adj" fmla="val 14286"/>
            </a:avLst>
          </a:prstGeom>
          <a:solidFill>
            <a:srgbClr val="58A6FF"/>
          </a:solidFill>
          <a:ln/>
        </p:spPr>
      </p:sp>
      <p:sp>
        <p:nvSpPr>
          <p:cNvPr id="6" name="Text 4"/>
          <p:cNvSpPr/>
          <p:nvPr/>
        </p:nvSpPr>
        <p:spPr>
          <a:xfrm>
            <a:off x="731520" y="3200400"/>
            <a:ext cx="3200400" cy="640080"/>
          </a:xfrm>
          <a:prstGeom prst="rect">
            <a:avLst/>
          </a:prstGeom>
          <a:noFill/>
          <a:ln/>
        </p:spPr>
        <p:txBody>
          <a:bodyPr wrap="square" lIns="0" tIns="0" rIns="0" bIns="0" rtlCol="0" anchor="ctr"/>
          <a:lstStyle/>
          <a:p>
            <a:pPr algn="ctr" indent="0" marL="0">
              <a:buNone/>
            </a:pPr>
            <a:r>
              <a:rPr lang="en-US" sz="2000" b="1" dirty="0">
                <a:solidFill>
                  <a:srgbClr val="0D1117"/>
                </a:solidFill>
                <a:latin typeface="Arial" pitchFamily="34" charset="0"/>
                <a:ea typeface="Arial" pitchFamily="34" charset="-122"/>
                <a:cs typeface="Arial" pitchFamily="34" charset="-120"/>
              </a:rPr>
              <a:t>vijay-gokarn.com</a:t>
            </a:r>
            <a:endParaRPr lang="en-US" sz="2000" dirty="0"/>
          </a:p>
        </p:txBody>
      </p:sp>
      <p:sp>
        <p:nvSpPr>
          <p:cNvPr id="7" name="Text 5"/>
          <p:cNvSpPr/>
          <p:nvPr/>
        </p:nvSpPr>
        <p:spPr>
          <a:xfrm>
            <a:off x="731520" y="4023360"/>
            <a:ext cx="4572000" cy="365760"/>
          </a:xfrm>
          <a:prstGeom prst="rect">
            <a:avLst/>
          </a:prstGeom>
          <a:noFill/>
          <a:ln/>
        </p:spPr>
        <p:txBody>
          <a:bodyPr wrap="square" rtlCol="0" anchor="ctr"/>
          <a:lstStyle/>
          <a:p>
            <a:pPr indent="0" marL="0">
              <a:buNone/>
            </a:pPr>
            <a:r>
              <a:rPr lang="en-US" sz="1400" i="1" dirty="0">
                <a:solidFill>
                  <a:srgbClr val="58A6FF"/>
                </a:solidFill>
                <a:latin typeface="Arial" pitchFamily="34" charset="0"/>
                <a:ea typeface="Arial" pitchFamily="34" charset="-122"/>
                <a:cs typeface="Arial" pitchFamily="34" charset="-120"/>
              </a:rPr>
              <a:t>Ignite Curiosity. Fuel the Future.</a:t>
            </a:r>
            <a:endParaRPr lang="en-US" sz="1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Explore subagent for verbose discovery, then switch to plan mode for architecture decisions, then direct execution for changes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Use Grep extensively to search for patterns, then manually piece together the architecture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Read on all key files, then ask Claude to summarize the architecture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Bash to run code analysis tools and pipe output into the conversation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recommended workflow is: Explore subagent for initial discovery (isolates verbose output, returns summaries), plan mode for architecture decisions (considers multiple approaches), then direct execution for implementation. This preserves main conversation context throughout. Option A fills the main context with raw file contents. Option B is manual and inefficient. Option D also bloats the main context.</a:t>
            </a:r>
            <a:endParaRPr lang="en-US" sz="11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implementing a handoff protocol for when a support agent escalates to a human representative. The current escalation passes only the customer's name and last message. What structured handoff information should be included?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Customer details, root cause analysis, steps already attempted, and recommended next actions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complete conversation transcript so the human can read the full history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confidence score explaining why the agent couldn't resolve the issue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 reference to the customer's previous support tickets for background context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Customer details, root cause analysis, steps already attempted, and recommended next actions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complete conversation transcript so the human can read the full history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 confidence score explaining why the agent couldn't resolve the issue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 reference to the customer's previous support tickets for background context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specifies that structured handoff protocols should include customer details, root cause analysis, and recommended actions. This gives the human representative everything needed to continue resolution without repeating diagnostic steps. Option A is too verbose for efficient handoff. Option C provides limited actionable information. Option D may be relevant but doesn't summarize the current interaction.</a:t>
            </a:r>
            <a:endParaRPr lang="en-US" sz="11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notices that their Claude Code agent frequently over-engineers solutions — creating unnecessary helper functions, adding unused parameters, and building abstractions for one-time operations. The team is using Claude 4.6 Opus. What is the most targeted fix?</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specific guidance in CLAUDE.md about minimal implementations, as Claude 4.6 tends to overengineer</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Switch to a less capable model that generates simpler code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the effort parameter to 'low' to prevent over-elaborate responses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plan mode exclusively to review proposed changes before implementation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specific guidance in CLAUDE.md about minimal implementations, as Claude 4.6 tends to overengineer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Switch to a less capable model that generates simpler code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Reduce the effort parameter to 'low' to prevent over-elaborate responses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Use plan mode exclusively to review proposed changes before implementation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official prompting guide notes that Claude 4.6 specifically tends to overengineer. Adding explicit guidance in CLAUDE.md about keeping solutions minimal and avoiding unnecessary abstractions directly addresses this known tendency. Option A sacrifices quality for simplicity. Option C may reduce quality on complex tasks that need detailed responses. Option D adds overhead to all tasks, not just the problematic ones.</a:t>
            </a:r>
            <a:endParaRPr lang="en-US" sz="11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multi-agent system's coordinator allows subagents to report findings. However, the synthesis subagent occasionally includes lengthy reasoning chains alongside its actual findings, consuming excessive coordinator context. What architectural change best addresses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a max_tokens limit on subagent responses to force brevity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instructions to the synthesis subagent prompting it to be concise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the Explore subagent pattern for all research tasks to isolate verbose output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Configure subagents to return structured data separated from reasoning, with reasoning excluded from the coordinator's context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Configure subagents to return structured data separated from reasoning, with reasoning excluded from the coordinator's context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Set a max_tokens limit on subagent responses to force brevity</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instructions to the synthesis subagent prompting it to be concise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the Explore subagent pattern for all research tasks to isolate verbose output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having subagents return structured data instead of verbose content with reasoning chains. Separating content from reasoning allows the coordinator to consume only the relevant findings. Option A may cut off important findings. Option B improves but doesn't guarantee structure. Option D replaces specialized subagents with a generic agent, losing specialization benefits.</a:t>
            </a:r>
            <a:endParaRPr lang="en-US" sz="11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building a Claude Code workflow realizes they need to maintain a set of conventions that apply only when editing Python files, regardless of which directory those files are in. They currently use a monolithic root CLAUDE.md which loads all conventions for all file types. What is the most targeted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subdirectory CLAUDE.md in each directory that contains Python files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Python-specific section to the root CLAUDE.md with clear headers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skill in .claude/skills/ for Python development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a rule in .claude/rules/python.md with paths: ['**/*.py'] in the YAML frontmatter</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45720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Context Contamination vs Clean Review</a:t>
            </a:r>
            <a:endParaRPr lang="en-US" sz="2200" dirty="0"/>
          </a:p>
        </p:txBody>
      </p:sp>
      <p:sp>
        <p:nvSpPr>
          <p:cNvPr id="6" name="Text 4"/>
          <p:cNvSpPr/>
          <p:nvPr/>
        </p:nvSpPr>
        <p:spPr>
          <a:xfrm>
            <a:off x="457200" y="685800"/>
            <a:ext cx="3840480" cy="365760"/>
          </a:xfrm>
          <a:prstGeom prst="rect">
            <a:avLst/>
          </a:prstGeom>
          <a:noFill/>
          <a:ln/>
        </p:spPr>
        <p:txBody>
          <a:bodyPr wrap="square" rtlCol="0" anchor="ctr"/>
          <a:lstStyle/>
          <a:p>
            <a:pPr indent="0" marL="0">
              <a:buNone/>
            </a:pPr>
            <a:r>
              <a:rPr lang="en-US" sz="1400" b="1" dirty="0">
                <a:solidFill>
                  <a:srgbClr val="F85149"/>
                </a:solidFill>
                <a:latin typeface="Arial" pitchFamily="34" charset="0"/>
                <a:ea typeface="Arial" pitchFamily="34" charset="-122"/>
                <a:cs typeface="Arial" pitchFamily="34" charset="-120"/>
              </a:rPr>
              <a:t>❌  BIASED — Same Session Review</a:t>
            </a:r>
            <a:endParaRPr lang="en-US" sz="1400" dirty="0"/>
          </a:p>
        </p:txBody>
      </p:sp>
      <p:sp>
        <p:nvSpPr>
          <p:cNvPr id="7" name="Shape 5"/>
          <p:cNvSpPr/>
          <p:nvPr/>
        </p:nvSpPr>
        <p:spPr>
          <a:xfrm>
            <a:off x="457200" y="1097280"/>
            <a:ext cx="1645920" cy="548640"/>
          </a:xfrm>
          <a:prstGeom prst="roundRect">
            <a:avLst>
              <a:gd name="adj" fmla="val 16667"/>
            </a:avLst>
          </a:prstGeom>
          <a:solidFill>
            <a:srgbClr val="2D1117"/>
          </a:solidFill>
          <a:ln w="12700">
            <a:solidFill>
              <a:srgbClr val="30363D"/>
            </a:solidFill>
            <a:prstDash val="solid"/>
          </a:ln>
        </p:spPr>
      </p:sp>
      <p:sp>
        <p:nvSpPr>
          <p:cNvPr id="8" name="Text 6"/>
          <p:cNvSpPr/>
          <p:nvPr/>
        </p:nvSpPr>
        <p:spPr>
          <a:xfrm>
            <a:off x="457200" y="1097280"/>
            <a:ext cx="1645920" cy="548640"/>
          </a:xfrm>
          <a:prstGeom prst="rect">
            <a:avLst/>
          </a:prstGeom>
          <a:noFill/>
          <a:ln/>
        </p:spPr>
        <p:txBody>
          <a:bodyPr wrap="square" lIns="0" tIns="0" rIns="0" bIns="0" rtlCol="0" anchor="ctr"/>
          <a:lstStyle/>
          <a:p>
            <a:pPr algn="ctr" indent="0" marL="0">
              <a:buNone/>
            </a:pPr>
            <a:r>
              <a:rPr lang="en-US" sz="1100" b="1" dirty="0">
                <a:solidFill>
                  <a:srgbClr val="F0883E"/>
                </a:solidFill>
                <a:latin typeface="Arial" pitchFamily="34" charset="0"/>
                <a:ea typeface="Arial" pitchFamily="34" charset="-122"/>
                <a:cs typeface="Arial" pitchFamily="34" charset="-120"/>
              </a:rPr>
              <a:t>Claude</a:t>
            </a:r>
            <a:endParaRPr lang="en-US" sz="1100" dirty="0"/>
          </a:p>
          <a:p>
            <a:pPr algn="ctr" indent="0" marL="0">
              <a:buNone/>
            </a:pPr>
            <a:r>
              <a:rPr lang="en-US" sz="1100" b="1" dirty="0">
                <a:solidFill>
                  <a:srgbClr val="F0883E"/>
                </a:solidFill>
                <a:latin typeface="Arial" pitchFamily="34" charset="0"/>
                <a:ea typeface="Arial" pitchFamily="34" charset="-122"/>
                <a:cs typeface="Arial" pitchFamily="34" charset="-120"/>
              </a:rPr>
              <a:t>Generates Code</a:t>
            </a:r>
            <a:endParaRPr lang="en-US" sz="1100" dirty="0"/>
          </a:p>
        </p:txBody>
      </p:sp>
      <p:sp>
        <p:nvSpPr>
          <p:cNvPr id="9" name="Shape 7"/>
          <p:cNvSpPr/>
          <p:nvPr/>
        </p:nvSpPr>
        <p:spPr>
          <a:xfrm>
            <a:off x="2148840" y="1234440"/>
            <a:ext cx="320040" cy="274320"/>
          </a:xfrm>
          <a:prstGeom prst="rightArrow">
            <a:avLst/>
          </a:prstGeom>
          <a:solidFill>
            <a:srgbClr val="F85149"/>
          </a:solidFill>
          <a:ln/>
        </p:spPr>
      </p:sp>
      <p:sp>
        <p:nvSpPr>
          <p:cNvPr id="10" name="Shape 8"/>
          <p:cNvSpPr/>
          <p:nvPr/>
        </p:nvSpPr>
        <p:spPr>
          <a:xfrm>
            <a:off x="2514600" y="1097280"/>
            <a:ext cx="1645920" cy="548640"/>
          </a:xfrm>
          <a:prstGeom prst="roundRect">
            <a:avLst>
              <a:gd name="adj" fmla="val 16667"/>
            </a:avLst>
          </a:prstGeom>
          <a:solidFill>
            <a:srgbClr val="2D1117"/>
          </a:solidFill>
          <a:ln w="12700">
            <a:solidFill>
              <a:srgbClr val="30363D"/>
            </a:solidFill>
            <a:prstDash val="solid"/>
          </a:ln>
        </p:spPr>
      </p:sp>
      <p:sp>
        <p:nvSpPr>
          <p:cNvPr id="11" name="Text 9"/>
          <p:cNvSpPr/>
          <p:nvPr/>
        </p:nvSpPr>
        <p:spPr>
          <a:xfrm>
            <a:off x="2514600" y="1097280"/>
            <a:ext cx="1645920" cy="548640"/>
          </a:xfrm>
          <a:prstGeom prst="rect">
            <a:avLst/>
          </a:prstGeom>
          <a:noFill/>
          <a:ln/>
        </p:spPr>
        <p:txBody>
          <a:bodyPr wrap="square" lIns="0" tIns="0" rIns="0" bIns="0" rtlCol="0" anchor="ctr"/>
          <a:lstStyle/>
          <a:p>
            <a:pPr algn="ctr" indent="0" marL="0">
              <a:buNone/>
            </a:pPr>
            <a:r>
              <a:rPr lang="en-US" sz="1100" b="1" dirty="0">
                <a:solidFill>
                  <a:srgbClr val="F85149"/>
                </a:solidFill>
                <a:latin typeface="Arial" pitchFamily="34" charset="0"/>
                <a:ea typeface="Arial" pitchFamily="34" charset="-122"/>
                <a:cs typeface="Arial" pitchFamily="34" charset="-120"/>
              </a:rPr>
              <a:t>Same Claude</a:t>
            </a:r>
            <a:endParaRPr lang="en-US" sz="1100" dirty="0"/>
          </a:p>
          <a:p>
            <a:pPr algn="ctr" indent="0" marL="0">
              <a:buNone/>
            </a:pPr>
            <a:r>
              <a:rPr lang="en-US" sz="1100" b="1" dirty="0">
                <a:solidFill>
                  <a:srgbClr val="F85149"/>
                </a:solidFill>
                <a:latin typeface="Arial" pitchFamily="34" charset="0"/>
                <a:ea typeface="Arial" pitchFamily="34" charset="-122"/>
                <a:cs typeface="Arial" pitchFamily="34" charset="-120"/>
              </a:rPr>
              <a:t>Reviews Code</a:t>
            </a:r>
            <a:endParaRPr lang="en-US" sz="1100" dirty="0"/>
          </a:p>
        </p:txBody>
      </p:sp>
      <p:sp>
        <p:nvSpPr>
          <p:cNvPr id="12" name="Text 10"/>
          <p:cNvSpPr/>
          <p:nvPr/>
        </p:nvSpPr>
        <p:spPr>
          <a:xfrm>
            <a:off x="457200" y="1737360"/>
            <a:ext cx="3840480" cy="274320"/>
          </a:xfrm>
          <a:prstGeom prst="rect">
            <a:avLst/>
          </a:prstGeom>
          <a:noFill/>
          <a:ln/>
        </p:spPr>
        <p:txBody>
          <a:bodyPr wrap="square" lIns="0" tIns="0" rIns="0" bIns="0" rtlCol="0" anchor="ctr"/>
          <a:lstStyle/>
          <a:p>
            <a:pPr algn="ctr" indent="0" marL="0">
              <a:buNone/>
            </a:pPr>
            <a:r>
              <a:rPr lang="en-US" sz="1000" dirty="0">
                <a:solidFill>
                  <a:srgbClr val="8B949E"/>
                </a:solidFill>
                <a:latin typeface="Arial" pitchFamily="34" charset="0"/>
                <a:ea typeface="Arial" pitchFamily="34" charset="-122"/>
                <a:cs typeface="Arial" pitchFamily="34" charset="-120"/>
              </a:rPr>
              <a:t>Prior reasoning biases the review</a:t>
            </a:r>
            <a:endParaRPr lang="en-US" sz="1000" dirty="0"/>
          </a:p>
        </p:txBody>
      </p:sp>
      <p:sp>
        <p:nvSpPr>
          <p:cNvPr id="13" name="Text 11"/>
          <p:cNvSpPr/>
          <p:nvPr/>
        </p:nvSpPr>
        <p:spPr>
          <a:xfrm>
            <a:off x="4846320" y="685800"/>
            <a:ext cx="3840480" cy="365760"/>
          </a:xfrm>
          <a:prstGeom prst="rect">
            <a:avLst/>
          </a:prstGeom>
          <a:noFill/>
          <a:ln/>
        </p:spPr>
        <p:txBody>
          <a:bodyPr wrap="square" rtlCol="0" anchor="ctr"/>
          <a:lstStyle/>
          <a:p>
            <a:pPr indent="0" marL="0">
              <a:buNone/>
            </a:pPr>
            <a:r>
              <a:rPr lang="en-US" sz="1400" b="1" dirty="0">
                <a:solidFill>
                  <a:srgbClr val="3FB950"/>
                </a:solidFill>
                <a:latin typeface="Arial" pitchFamily="34" charset="0"/>
                <a:ea typeface="Arial" pitchFamily="34" charset="-122"/>
                <a:cs typeface="Arial" pitchFamily="34" charset="-120"/>
              </a:rPr>
              <a:t>✓  OBJECTIVE — Separate Instance</a:t>
            </a:r>
            <a:endParaRPr lang="en-US" sz="1400" dirty="0"/>
          </a:p>
        </p:txBody>
      </p:sp>
      <p:sp>
        <p:nvSpPr>
          <p:cNvPr id="14" name="Shape 12"/>
          <p:cNvSpPr/>
          <p:nvPr/>
        </p:nvSpPr>
        <p:spPr>
          <a:xfrm>
            <a:off x="4846320" y="1097280"/>
            <a:ext cx="1645920" cy="548640"/>
          </a:xfrm>
          <a:prstGeom prst="roundRect">
            <a:avLst>
              <a:gd name="adj" fmla="val 16667"/>
            </a:avLst>
          </a:prstGeom>
          <a:solidFill>
            <a:srgbClr val="161B22"/>
          </a:solidFill>
          <a:ln w="12700">
            <a:solidFill>
              <a:srgbClr val="30363D"/>
            </a:solidFill>
            <a:prstDash val="solid"/>
          </a:ln>
        </p:spPr>
      </p:sp>
      <p:sp>
        <p:nvSpPr>
          <p:cNvPr id="15" name="Text 13"/>
          <p:cNvSpPr/>
          <p:nvPr/>
        </p:nvSpPr>
        <p:spPr>
          <a:xfrm>
            <a:off x="4846320" y="1097280"/>
            <a:ext cx="1645920" cy="54864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Claude A</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Generates Code</a:t>
            </a:r>
            <a:endParaRPr lang="en-US" sz="1100" dirty="0"/>
          </a:p>
        </p:txBody>
      </p:sp>
      <p:sp>
        <p:nvSpPr>
          <p:cNvPr id="16" name="Shape 14"/>
          <p:cNvSpPr/>
          <p:nvPr/>
        </p:nvSpPr>
        <p:spPr>
          <a:xfrm>
            <a:off x="6537960" y="1234440"/>
            <a:ext cx="320040" cy="274320"/>
          </a:xfrm>
          <a:prstGeom prst="rightArrow">
            <a:avLst/>
          </a:prstGeom>
          <a:solidFill>
            <a:srgbClr val="3FB950"/>
          </a:solidFill>
          <a:ln/>
        </p:spPr>
      </p:sp>
      <p:sp>
        <p:nvSpPr>
          <p:cNvPr id="17" name="Shape 15"/>
          <p:cNvSpPr/>
          <p:nvPr/>
        </p:nvSpPr>
        <p:spPr>
          <a:xfrm>
            <a:off x="6903720" y="1097280"/>
            <a:ext cx="1645920" cy="548640"/>
          </a:xfrm>
          <a:prstGeom prst="roundRect">
            <a:avLst>
              <a:gd name="adj" fmla="val 16667"/>
            </a:avLst>
          </a:prstGeom>
          <a:solidFill>
            <a:srgbClr val="238636"/>
          </a:solidFill>
          <a:ln w="12700">
            <a:solidFill>
              <a:srgbClr val="30363D"/>
            </a:solidFill>
            <a:prstDash val="solid"/>
          </a:ln>
        </p:spPr>
      </p:sp>
      <p:sp>
        <p:nvSpPr>
          <p:cNvPr id="18" name="Text 16"/>
          <p:cNvSpPr/>
          <p:nvPr/>
        </p:nvSpPr>
        <p:spPr>
          <a:xfrm>
            <a:off x="6903720" y="1097280"/>
            <a:ext cx="1645920" cy="54864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Claude B</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Reviews Code</a:t>
            </a:r>
            <a:endParaRPr lang="en-US" sz="1100" dirty="0"/>
          </a:p>
        </p:txBody>
      </p:sp>
      <p:sp>
        <p:nvSpPr>
          <p:cNvPr id="19" name="Text 17"/>
          <p:cNvSpPr/>
          <p:nvPr/>
        </p:nvSpPr>
        <p:spPr>
          <a:xfrm>
            <a:off x="4846320" y="1737360"/>
            <a:ext cx="3840480" cy="274320"/>
          </a:xfrm>
          <a:prstGeom prst="rect">
            <a:avLst/>
          </a:prstGeom>
          <a:noFill/>
          <a:ln/>
        </p:spPr>
        <p:txBody>
          <a:bodyPr wrap="square" lIns="0" tIns="0" rIns="0" bIns="0" rtlCol="0" anchor="ctr"/>
          <a:lstStyle/>
          <a:p>
            <a:pPr algn="ctr" indent="0" marL="0">
              <a:buNone/>
            </a:pPr>
            <a:r>
              <a:rPr lang="en-US" sz="1000" dirty="0">
                <a:solidFill>
                  <a:srgbClr val="3FB950"/>
                </a:solidFill>
                <a:latin typeface="Arial" pitchFamily="34" charset="0"/>
                <a:ea typeface="Arial" pitchFamily="34" charset="-122"/>
                <a:cs typeface="Arial" pitchFamily="34" charset="-120"/>
              </a:rPr>
              <a:t>No prior context = unbiased review</a:t>
            </a:r>
            <a:endParaRPr lang="en-US" sz="1000" dirty="0"/>
          </a:p>
        </p:txBody>
      </p:sp>
      <p:sp>
        <p:nvSpPr>
          <p:cNvPr id="20" name="Text 18"/>
          <p:cNvSpPr/>
          <p:nvPr/>
        </p:nvSpPr>
        <p:spPr>
          <a:xfrm>
            <a:off x="457200" y="2286000"/>
            <a:ext cx="8229600" cy="365760"/>
          </a:xfrm>
          <a:prstGeom prst="rect">
            <a:avLst/>
          </a:prstGeom>
          <a:noFill/>
          <a:ln/>
        </p:spPr>
        <p:txBody>
          <a:bodyPr wrap="square" rtlCol="0" anchor="ctr"/>
          <a:lstStyle/>
          <a:p>
            <a:pPr indent="0" marL="0">
              <a:buNone/>
            </a:pPr>
            <a:r>
              <a:rPr lang="en-US" sz="1600" b="1" dirty="0">
                <a:solidFill>
                  <a:srgbClr val="58A6FF"/>
                </a:solidFill>
                <a:latin typeface="Arial" pitchFamily="34" charset="0"/>
                <a:ea typeface="Arial" pitchFamily="34" charset="-122"/>
                <a:cs typeface="Arial" pitchFamily="34" charset="-120"/>
              </a:rPr>
              <a:t>Session Resumption Decision</a:t>
            </a:r>
            <a:endParaRPr lang="en-US" sz="1600" dirty="0"/>
          </a:p>
        </p:txBody>
      </p:sp>
      <p:sp>
        <p:nvSpPr>
          <p:cNvPr id="21" name="Shape 19"/>
          <p:cNvSpPr/>
          <p:nvPr/>
        </p:nvSpPr>
        <p:spPr>
          <a:xfrm>
            <a:off x="2286000" y="2743200"/>
            <a:ext cx="2286000" cy="548640"/>
          </a:xfrm>
          <a:prstGeom prst="roundRect">
            <a:avLst>
              <a:gd name="adj" fmla="val 16667"/>
            </a:avLst>
          </a:prstGeom>
          <a:solidFill>
            <a:srgbClr val="E3B341"/>
          </a:solidFill>
          <a:ln w="12700">
            <a:solidFill>
              <a:srgbClr val="30363D"/>
            </a:solidFill>
            <a:prstDash val="solid"/>
          </a:ln>
        </p:spPr>
      </p:sp>
      <p:sp>
        <p:nvSpPr>
          <p:cNvPr id="22" name="Text 20"/>
          <p:cNvSpPr/>
          <p:nvPr/>
        </p:nvSpPr>
        <p:spPr>
          <a:xfrm>
            <a:off x="2286000" y="2743200"/>
            <a:ext cx="2286000" cy="548640"/>
          </a:xfrm>
          <a:prstGeom prst="rect">
            <a:avLst/>
          </a:prstGeom>
          <a:noFill/>
          <a:ln/>
        </p:spPr>
        <p:txBody>
          <a:bodyPr wrap="square" lIns="0" tIns="0" rIns="0" bIns="0" rtlCol="0" anchor="ctr"/>
          <a:lstStyle/>
          <a:p>
            <a:pPr algn="ctr" indent="0" marL="0">
              <a:buNone/>
            </a:pPr>
            <a:r>
              <a:rPr lang="en-US" sz="1100" b="1" dirty="0">
                <a:solidFill>
                  <a:srgbClr val="0D1117"/>
                </a:solidFill>
                <a:latin typeface="Arial" pitchFamily="34" charset="0"/>
                <a:ea typeface="Arial" pitchFamily="34" charset="-122"/>
                <a:cs typeface="Arial" pitchFamily="34" charset="-120"/>
              </a:rPr>
              <a:t>Code changed</a:t>
            </a:r>
            <a:endParaRPr lang="en-US" sz="1100" dirty="0"/>
          </a:p>
          <a:p>
            <a:pPr algn="ctr" indent="0" marL="0">
              <a:buNone/>
            </a:pPr>
            <a:r>
              <a:rPr lang="en-US" sz="1100" b="1" dirty="0">
                <a:solidFill>
                  <a:srgbClr val="0D1117"/>
                </a:solidFill>
                <a:latin typeface="Arial" pitchFamily="34" charset="0"/>
                <a:ea typeface="Arial" pitchFamily="34" charset="-122"/>
                <a:cs typeface="Arial" pitchFamily="34" charset="-120"/>
              </a:rPr>
              <a:t>outside session?</a:t>
            </a:r>
            <a:endParaRPr lang="en-US" sz="1100" dirty="0"/>
          </a:p>
        </p:txBody>
      </p:sp>
      <p:sp>
        <p:nvSpPr>
          <p:cNvPr id="23" name="Shape 21"/>
          <p:cNvSpPr/>
          <p:nvPr/>
        </p:nvSpPr>
        <p:spPr>
          <a:xfrm>
            <a:off x="2103120" y="3017520"/>
            <a:ext cx="457200" cy="18288"/>
          </a:xfrm>
          <a:prstGeom prst="rect">
            <a:avLst/>
          </a:prstGeom>
          <a:solidFill>
            <a:srgbClr val="3FB950"/>
          </a:solidFill>
          <a:ln/>
        </p:spPr>
      </p:sp>
      <p:sp>
        <p:nvSpPr>
          <p:cNvPr id="24" name="Text 22"/>
          <p:cNvSpPr/>
          <p:nvPr/>
        </p:nvSpPr>
        <p:spPr>
          <a:xfrm>
            <a:off x="1188720" y="2743200"/>
            <a:ext cx="731520" cy="274320"/>
          </a:xfrm>
          <a:prstGeom prst="rect">
            <a:avLst/>
          </a:prstGeom>
          <a:noFill/>
          <a:ln/>
        </p:spPr>
        <p:txBody>
          <a:bodyPr wrap="square" lIns="0" tIns="0" rIns="0" bIns="0" rtlCol="0" anchor="ctr"/>
          <a:lstStyle/>
          <a:p>
            <a:pPr algn="ctr" indent="0" marL="0">
              <a:buNone/>
            </a:pPr>
            <a:r>
              <a:rPr lang="en-US" sz="1000" b="1" dirty="0">
                <a:solidFill>
                  <a:srgbClr val="3FB950"/>
                </a:solidFill>
                <a:latin typeface="Arial" pitchFamily="34" charset="0"/>
                <a:ea typeface="Arial" pitchFamily="34" charset="-122"/>
                <a:cs typeface="Arial" pitchFamily="34" charset="-120"/>
              </a:rPr>
              <a:t>YES</a:t>
            </a:r>
            <a:endParaRPr lang="en-US" sz="1000" dirty="0"/>
          </a:p>
        </p:txBody>
      </p:sp>
      <p:sp>
        <p:nvSpPr>
          <p:cNvPr id="25" name="Shape 23"/>
          <p:cNvSpPr/>
          <p:nvPr/>
        </p:nvSpPr>
        <p:spPr>
          <a:xfrm>
            <a:off x="274320" y="3200400"/>
            <a:ext cx="1828800" cy="640080"/>
          </a:xfrm>
          <a:prstGeom prst="roundRect">
            <a:avLst>
              <a:gd name="adj" fmla="val 14286"/>
            </a:avLst>
          </a:prstGeom>
          <a:solidFill>
            <a:srgbClr val="238636"/>
          </a:solidFill>
          <a:ln w="12700">
            <a:solidFill>
              <a:srgbClr val="30363D"/>
            </a:solidFill>
            <a:prstDash val="solid"/>
          </a:ln>
        </p:spPr>
      </p:sp>
      <p:sp>
        <p:nvSpPr>
          <p:cNvPr id="26" name="Text 24"/>
          <p:cNvSpPr/>
          <p:nvPr/>
        </p:nvSpPr>
        <p:spPr>
          <a:xfrm>
            <a:off x="274320" y="3200400"/>
            <a:ext cx="1828800" cy="64008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Start FRESH</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with summary</a:t>
            </a:r>
            <a:endParaRPr lang="en-US" sz="1100" dirty="0"/>
          </a:p>
        </p:txBody>
      </p:sp>
      <p:sp>
        <p:nvSpPr>
          <p:cNvPr id="27" name="Shape 25"/>
          <p:cNvSpPr/>
          <p:nvPr/>
        </p:nvSpPr>
        <p:spPr>
          <a:xfrm>
            <a:off x="4617720" y="3017520"/>
            <a:ext cx="457200" cy="18288"/>
          </a:xfrm>
          <a:prstGeom prst="rect">
            <a:avLst/>
          </a:prstGeom>
          <a:solidFill>
            <a:srgbClr val="58A6FF"/>
          </a:solidFill>
          <a:ln/>
        </p:spPr>
      </p:sp>
      <p:sp>
        <p:nvSpPr>
          <p:cNvPr id="28" name="Text 26"/>
          <p:cNvSpPr/>
          <p:nvPr/>
        </p:nvSpPr>
        <p:spPr>
          <a:xfrm>
            <a:off x="5029200" y="2743200"/>
            <a:ext cx="731520" cy="274320"/>
          </a:xfrm>
          <a:prstGeom prst="rect">
            <a:avLst/>
          </a:prstGeom>
          <a:noFill/>
          <a:ln/>
        </p:spPr>
        <p:txBody>
          <a:bodyPr wrap="square" lIns="0" tIns="0" rIns="0" bIns="0" rtlCol="0" anchor="ctr"/>
          <a:lstStyle/>
          <a:p>
            <a:pPr algn="ctr" indent="0" marL="0">
              <a:buNone/>
            </a:pPr>
            <a:r>
              <a:rPr lang="en-US" sz="1000" b="1" dirty="0">
                <a:solidFill>
                  <a:srgbClr val="58A6FF"/>
                </a:solidFill>
                <a:latin typeface="Arial" pitchFamily="34" charset="0"/>
                <a:ea typeface="Arial" pitchFamily="34" charset="-122"/>
                <a:cs typeface="Arial" pitchFamily="34" charset="-120"/>
              </a:rPr>
              <a:t>NO</a:t>
            </a:r>
            <a:endParaRPr lang="en-US" sz="1000" dirty="0"/>
          </a:p>
        </p:txBody>
      </p:sp>
      <p:sp>
        <p:nvSpPr>
          <p:cNvPr id="29" name="Shape 27"/>
          <p:cNvSpPr/>
          <p:nvPr/>
        </p:nvSpPr>
        <p:spPr>
          <a:xfrm>
            <a:off x="5029200" y="3200400"/>
            <a:ext cx="1828800" cy="640080"/>
          </a:xfrm>
          <a:prstGeom prst="roundRect">
            <a:avLst>
              <a:gd name="adj" fmla="val 14286"/>
            </a:avLst>
          </a:prstGeom>
          <a:solidFill>
            <a:srgbClr val="161B22"/>
          </a:solidFill>
          <a:ln w="12700">
            <a:solidFill>
              <a:srgbClr val="30363D"/>
            </a:solidFill>
            <a:prstDash val="solid"/>
          </a:ln>
        </p:spPr>
      </p:sp>
      <p:sp>
        <p:nvSpPr>
          <p:cNvPr id="30" name="Text 28"/>
          <p:cNvSpPr/>
          <p:nvPr/>
        </p:nvSpPr>
        <p:spPr>
          <a:xfrm>
            <a:off x="5029200" y="3200400"/>
            <a:ext cx="1828800" cy="64008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Resume or</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Continue OK</a:t>
            </a:r>
            <a:endParaRPr lang="en-US" sz="1100" dirty="0"/>
          </a:p>
        </p:txBody>
      </p:sp>
      <p:sp>
        <p:nvSpPr>
          <p:cNvPr id="31" name="Shape 29"/>
          <p:cNvSpPr/>
          <p:nvPr/>
        </p:nvSpPr>
        <p:spPr>
          <a:xfrm>
            <a:off x="457200" y="4023360"/>
            <a:ext cx="8229600" cy="548640"/>
          </a:xfrm>
          <a:prstGeom prst="roundRect">
            <a:avLst>
              <a:gd name="adj" fmla="val 16667"/>
            </a:avLst>
          </a:prstGeom>
          <a:solidFill>
            <a:srgbClr val="1A1520"/>
          </a:solidFill>
          <a:ln w="12700">
            <a:solidFill>
              <a:srgbClr val="BC8CFF"/>
            </a:solidFill>
            <a:prstDash val="solid"/>
          </a:ln>
        </p:spPr>
      </p:sp>
      <p:sp>
        <p:nvSpPr>
          <p:cNvPr id="32" name="Text 30"/>
          <p:cNvSpPr/>
          <p:nvPr/>
        </p:nvSpPr>
        <p:spPr>
          <a:xfrm>
            <a:off x="640080" y="4023360"/>
            <a:ext cx="548640" cy="548640"/>
          </a:xfrm>
          <a:prstGeom prst="rect">
            <a:avLst/>
          </a:prstGeom>
          <a:noFill/>
          <a:ln/>
        </p:spPr>
        <p:txBody>
          <a:bodyPr wrap="square" lIns="0" tIns="0" rIns="0" bIns="0" rtlCol="0" anchor="ctr"/>
          <a:lstStyle/>
          <a:p>
            <a:pPr indent="0" marL="0">
              <a:buNone/>
            </a:pPr>
            <a:r>
              <a:rPr lang="en-US" sz="1100" b="1" dirty="0">
                <a:solidFill>
                  <a:srgbClr val="BC8CFF"/>
                </a:solidFill>
                <a:latin typeface="Arial" pitchFamily="34" charset="0"/>
                <a:ea typeface="Arial" pitchFamily="34" charset="-122"/>
                <a:cs typeface="Arial" pitchFamily="34" charset="-120"/>
              </a:rPr>
              <a:t>KEY:</a:t>
            </a:r>
            <a:endParaRPr lang="en-US" sz="1100" dirty="0"/>
          </a:p>
        </p:txBody>
      </p:sp>
      <p:sp>
        <p:nvSpPr>
          <p:cNvPr id="33" name="Text 31"/>
          <p:cNvSpPr/>
          <p:nvPr/>
        </p:nvSpPr>
        <p:spPr>
          <a:xfrm>
            <a:off x="1188720" y="4023360"/>
            <a:ext cx="7315200" cy="548640"/>
          </a:xfrm>
          <a:prstGeom prst="rect">
            <a:avLst/>
          </a:prstGeom>
          <a:noFill/>
          <a:ln/>
        </p:spPr>
        <p:txBody>
          <a:bodyPr wrap="square" lIns="0" tIns="0" rIns="0" bIns="0" rtlCol="0" anchor="ctr"/>
          <a:lstStyle/>
          <a:p>
            <a:pPr indent="0" marL="0">
              <a:lnSpc>
                <a:spcPct val="120000"/>
              </a:lnSpc>
              <a:buNone/>
            </a:pPr>
            <a:r>
              <a:rPr lang="en-US" sz="1050" dirty="0">
                <a:solidFill>
                  <a:srgbClr val="E6EDF3"/>
                </a:solidFill>
                <a:latin typeface="Arial" pitchFamily="34" charset="0"/>
                <a:ea typeface="Arial" pitchFamily="34" charset="-122"/>
                <a:cs typeface="Arial" pitchFamily="34" charset="-120"/>
              </a:rPr>
              <a:t>Stale tool results and reasoning chains from previous sessions lead to incorrect recommendations. A structured summary preserves knowledge without staleness.</a:t>
            </a:r>
            <a:endParaRPr lang="en-US" sz="105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a rule in .claude/rules/python.md with paths: ['**/*.py'] in the YAML frontmatter</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Create a subdirectory CLAUDE.md in each directory that contains Python files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Add a Python-specific section to the root CLAUDE.md with clear headers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Create a skill in .claude/skills/ for Python development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.claude/rules/ files with glob patterns in the paths frontmatter load only when editing matching files. A rule with paths: ['**/*.py'] will load Python-specific conventions whenever a Python file is being edited, regardless of directory, without polluting context when editing non-Python files. Option A requires duplication across directories. Option B loads conventions for all file types. Option C requires manual invocation.</a:t>
            </a:r>
            <a:endParaRPr lang="en-US" sz="11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Claude-powered customer support system encounters a scenario where the customer's reported issue could be caused by three different root causes. The agent currently investigates one cause at a time, often spending all context on the first hypothesis which turns out to be wrong. What orchestration improvement would help?</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Spawn parallel subagents to investigate each hypothesis simultaneously, with the coordinator evaluating all results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diagnostic decision tree that the agent follows step by step</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instructions to check the most common cause first to improve success rate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context window to allow sequential investigation of all three causes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Spawn parallel subagents to investigate each hypothesis simultaneously, with the coordinator evaluating all results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Create a diagnostic decision tree that the agent follows step by step</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Add instructions to check the most common cause first to improve success rate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Increase the context window to allow sequential investigation of all three causes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Spawning parallel subagents for competing hypotheses is a recommended pattern from the agent teams documentation. Each subagent investigates one hypothesis independently, and the coordinator evaluates all findings to determine the root cause. This is faster and avoids the context exhaustion problem. Option A is a statistical optimization, not an architectural solution. Option B may be too rigid. Option D addresses a symptom.</a:t>
            </a:r>
            <a:endParaRPr lang="en-US" sz="11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Q29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is creating a custom subagent definition for Claude Code that should specifically handle SQL-related tasks. The subagent should only have access to Read, Bash, and Grep tools, and should use a plan permission mode. Where is this definition configured?</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the CLAUDE.md file under a ## Subagents section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.claude/agents/ with frontmatter fields for tools, disallowedTools, and permissionMode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Both B and C are valid approaches for defining custom subagents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 a JSON configuration file passed via --agents CLI flag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Q29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Both B and C are valid approaches for defining custom subagents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 the CLAUDE.md file under a ## Subagents section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In .claude/agents/ with frontmatter fields for tools, disallowedTools, and permissionMode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In a JSON configuration file passed via --agents CLI flag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Custom subagent definitions can be configured either in .claude/agents/ directory files (with YAML frontmatter defining allowed tools, permission mode, etc.) or passed via the --agents CLI flag as JSON configuration. Both approaches support specifying tools, disallowedTools, permissionMode, and other subagent properties. Option A uses CLAUDE.md which is for instructions, not agent definitions.</a:t>
            </a:r>
            <a:endParaRPr lang="en-US" sz="11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support agent encounters a customer who repeatedly expresses frustration about a product issue. The agent can resolve the technical problem but the customer's tone is increasingly negative. The current system is configured to escalate based on negative sentiment. What is the correct approach per the exam guide's recommendations?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Escalate to a human immediately based on the negative sentiment detection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Acknowledge the frustration while offering resolution when within the agent's capability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Ignore the sentiment, resolve the underlying issue, and confirm resolution with the customer</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Ask the customer if they'd like to speak with a manager before attempting a technical resolution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Acknowledge the frustration while offering resolution when within the agent's capability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Escalate to a human immediately based on the negative sentiment detection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Ignore the sentiment, resolve the underlying issue, and confirm resolution with the customer</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Ask the customer if they'd like to speak with a manager before attempting a technical resolution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states that escalation should NOT be triggered by sentiment alone. Appropriate escalation triggers are explicit customer requests for a human, policy exceptions/gaps, or inability to make progress. The agent should acknowledge frustration (emotional validation) while continuing to work toward resolution within its capability. Option A triggers escalation on sentiment alone. Option B delays resolution for an unnecessary offer. Option C ignores the emotional component entirely.</a:t>
            </a:r>
            <a:endParaRPr lang="en-US" sz="11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designing a multi-agent research system where the coordinator spawns three subagents in parallel. Two subagents complete successfully, but the third returns a timeout error while partially completing its task. The coordinator currently discards the failed subagent's entire output. What is the improved error handling approach?</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Proceed with only the two successful results and note the gap in the final report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Retry the failed subagent with the same parameters until it succeeds or exceeds a retry limit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Accept the partial results from the timed-out subagent alongside the structured error context, and evaluate whether re-delegation is needed based on what was and wasn't completed</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Terminate the entire workflow since incomplete results may lead to inaccurate synthesis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C</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Accept the partial results from the timed-out subagent alongside the structured error context, and evaluate whether re-delegation is needed based on what was and wasn't completed</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Proceed with only the two successful results and note the gap in the final report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Retry the failed subagent with the same parameters until it succeeds or exceeds a retry limit</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Terminate the entire workflow since incomplete results may lead to inaccurate synthesis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returning structured error context including partial results and alternatives. The coordinator should evaluate what was completed, what's missing, and decide whether to re-delegate the remaining scope. Option B may waste resources on permanently failing operations. Option C loses potentially useful partial results. Option D is the anti-pattern of terminating an entire workflow on a single failure.</a:t>
            </a:r>
            <a:endParaRPr lang="en-US" sz="11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implementing prompt chaining for a complex analysis pipeline wants to inspect intermediate outputs between each step. The pipeline has 4 steps: data extraction, normalization, analysis, and report generation. What is the key advantage of prompt chaining over a single-prompt approach for this pipeline?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 chaining allows each step to use a different model optimized for that task type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 chaining enables parallel execution of all four steps simultaneously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 chaining reduces total token consumption compared to a single long prompt</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 chaining provides deterministic step ordering with inspectable intermediate outputs at each stage</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D1117"/>
          </a:solidFill>
          <a:ln/>
        </p:spPr>
      </p:sp>
      <p:sp>
        <p:nvSpPr>
          <p:cNvPr id="3" name="Shape 1"/>
          <p:cNvSpPr/>
          <p:nvPr/>
        </p:nvSpPr>
        <p:spPr>
          <a:xfrm>
            <a:off x="0" y="0"/>
            <a:ext cx="9144000" cy="73152"/>
          </a:xfrm>
          <a:prstGeom prst="rect">
            <a:avLst/>
          </a:prstGeom>
          <a:solidFill>
            <a:srgbClr val="58A6FF"/>
          </a:solidFill>
          <a:ln/>
        </p:spPr>
      </p:sp>
      <p:sp>
        <p:nvSpPr>
          <p:cNvPr id="4" name="Text 2"/>
          <p:cNvSpPr/>
          <p:nvPr/>
        </p:nvSpPr>
        <p:spPr>
          <a:xfrm>
            <a:off x="548640" y="731520"/>
            <a:ext cx="1828800" cy="1371600"/>
          </a:xfrm>
          <a:prstGeom prst="rect">
            <a:avLst/>
          </a:prstGeom>
          <a:noFill/>
          <a:ln/>
        </p:spPr>
        <p:txBody>
          <a:bodyPr wrap="square" rtlCol="0" anchor="ctr"/>
          <a:lstStyle/>
          <a:p>
            <a:pPr indent="0" marL="0">
              <a:buNone/>
            </a:pPr>
            <a:r>
              <a:rPr lang="en-US" sz="7200" b="1" dirty="0">
                <a:solidFill>
                  <a:srgbClr val="58A6FF">
                    <a:alpha val="40000"/>
                  </a:srgbClr>
                </a:solidFill>
                <a:latin typeface="Arial" pitchFamily="34" charset="0"/>
                <a:ea typeface="Arial" pitchFamily="34" charset="-122"/>
                <a:cs typeface="Arial" pitchFamily="34" charset="-120"/>
              </a:rPr>
              <a:t>02</a:t>
            </a:r>
            <a:endParaRPr lang="en-US" sz="7200" dirty="0"/>
          </a:p>
        </p:txBody>
      </p:sp>
      <p:sp>
        <p:nvSpPr>
          <p:cNvPr id="5" name="Text 3"/>
          <p:cNvSpPr/>
          <p:nvPr/>
        </p:nvSpPr>
        <p:spPr>
          <a:xfrm>
            <a:off x="548640" y="1645920"/>
            <a:ext cx="7772400" cy="914400"/>
          </a:xfrm>
          <a:prstGeom prst="rect">
            <a:avLst/>
          </a:prstGeom>
          <a:noFill/>
          <a:ln/>
        </p:spPr>
        <p:txBody>
          <a:bodyPr wrap="square" rtlCol="0" anchor="ctr"/>
          <a:lstStyle/>
          <a:p>
            <a:pPr indent="0" marL="0">
              <a:buNone/>
            </a:pPr>
            <a:r>
              <a:rPr lang="en-US" sz="3600" b="1" dirty="0">
                <a:solidFill>
                  <a:srgbClr val="FFFFFF"/>
                </a:solidFill>
                <a:latin typeface="Arial" pitchFamily="34" charset="0"/>
                <a:ea typeface="Arial" pitchFamily="34" charset="-122"/>
                <a:cs typeface="Arial" pitchFamily="34" charset="-120"/>
              </a:rPr>
              <a:t>Hooks, Guardrails</a:t>
            </a:r>
            <a:endParaRPr lang="en-US" sz="3600" dirty="0"/>
          </a:p>
          <a:p>
            <a:pPr indent="0" marL="0">
              <a:buNone/>
            </a:pPr>
            <a:r>
              <a:rPr lang="en-US" sz="3600" b="1" dirty="0">
                <a:solidFill>
                  <a:srgbClr val="FFFFFF"/>
                </a:solidFill>
                <a:latin typeface="Arial" pitchFamily="34" charset="0"/>
                <a:ea typeface="Arial" pitchFamily="34" charset="-122"/>
                <a:cs typeface="Arial" pitchFamily="34" charset="-120"/>
              </a:rPr>
              <a:t>&amp; Agent SDK</a:t>
            </a:r>
            <a:endParaRPr lang="en-US" sz="3600" dirty="0"/>
          </a:p>
        </p:txBody>
      </p:sp>
      <p:sp>
        <p:nvSpPr>
          <p:cNvPr id="6" name="Text 4"/>
          <p:cNvSpPr/>
          <p:nvPr/>
        </p:nvSpPr>
        <p:spPr>
          <a:xfrm>
            <a:off x="548640" y="2560320"/>
            <a:ext cx="7772400" cy="731520"/>
          </a:xfrm>
          <a:prstGeom prst="rect">
            <a:avLst/>
          </a:prstGeom>
          <a:noFill/>
          <a:ln/>
        </p:spPr>
        <p:txBody>
          <a:bodyPr wrap="square" rtlCol="0" anchor="ctr"/>
          <a:lstStyle/>
          <a:p>
            <a:pPr indent="0" marL="0">
              <a:lnSpc>
                <a:spcPct val="130000"/>
              </a:lnSpc>
              <a:buNone/>
            </a:pPr>
            <a:r>
              <a:rPr lang="en-US" sz="1600" dirty="0">
                <a:solidFill>
                  <a:srgbClr val="8B949E"/>
                </a:solidFill>
                <a:latin typeface="Arial" pitchFamily="34" charset="0"/>
                <a:ea typeface="Arial" pitchFamily="34" charset="-122"/>
                <a:cs typeface="Arial" pitchFamily="34" charset="-120"/>
              </a:rPr>
              <a:t>Deterministic enforcement with PreToolUse/PostToolUse hooks,</a:t>
            </a:r>
            <a:endParaRPr lang="en-US" sz="1600" dirty="0"/>
          </a:p>
          <a:p>
            <a:pPr indent="0" marL="0">
              <a:lnSpc>
                <a:spcPct val="130000"/>
              </a:lnSpc>
              <a:buNone/>
            </a:pPr>
            <a:r>
              <a:rPr lang="en-US" sz="1600" dirty="0">
                <a:solidFill>
                  <a:srgbClr val="8B949E"/>
                </a:solidFill>
                <a:latin typeface="Arial" pitchFamily="34" charset="0"/>
                <a:ea typeface="Arial" pitchFamily="34" charset="-122"/>
                <a:cs typeface="Arial" pitchFamily="34" charset="-120"/>
              </a:rPr>
              <a:t>exit codes, compliance rules, and layered defense patterns</a:t>
            </a:r>
            <a:endParaRPr lang="en-US" sz="1600" dirty="0"/>
          </a:p>
        </p:txBody>
      </p:sp>
      <p:sp>
        <p:nvSpPr>
          <p:cNvPr id="7" name="Shape 5"/>
          <p:cNvSpPr/>
          <p:nvPr/>
        </p:nvSpPr>
        <p:spPr>
          <a:xfrm>
            <a:off x="548640" y="4389120"/>
            <a:ext cx="1828800" cy="36576"/>
          </a:xfrm>
          <a:prstGeom prst="rect">
            <a:avLst/>
          </a:prstGeom>
          <a:solidFill>
            <a:srgbClr val="58A6FF"/>
          </a:solidFill>
          <a:ln/>
        </p:spPr>
      </p:sp>
      <p:sp>
        <p:nvSpPr>
          <p:cNvPr id="8" name="Text 6"/>
          <p:cNvSpPr/>
          <p:nvPr/>
        </p:nvSpPr>
        <p:spPr>
          <a:xfrm>
            <a:off x="457200" y="4709160"/>
            <a:ext cx="27432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Q32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Prompt chaining provides deterministic step ordering with inspectable intermediate outputs at each stage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Prompt chaining allows each step to use a different model optimized for that task type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Prompt chaining enables parallel execution of all four steps simultaneously</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Prompt chaining reduces total token consumption compared to a single long prompt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key advantage of prompt chaining is deterministic step ordering with the ability to inspect intermediate outputs at each stage. This enables debugging, quality checks between steps, and guarantees that all steps execute in order. Option A is possible but not the primary benefit. Option C may actually increase total tokens due to repeated context. Option D is incorrect — the steps depend on each other sequentially.</a:t>
            </a:r>
            <a:endParaRPr lang="en-US" sz="11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Q33</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support agent is configured with get_customer, lookup_order, process_refund, and escalate_to_human tools. The system prompt says 'always verify customer identity before processing any financial transaction.' During testing, the agent processes a refund without calling get_customer in 5% of cases. The team adds 'THIS IS CRITICAL — NEVER skip customer verification' to the prompt, reducing failures to 2%. What does this pattern indicate about the overall design?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Prompt-based enforcement has a non-zero failure rate for compliance requirements with financial consequences, and programmatic enforcement (hooks) should replace it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prompt needs even stronger language to achieve 0% failure rate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2% failure rate is acceptable for most production systems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tool execution order should be hardcoded in the system rather than left to the model</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Q33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Prompt-based enforcement has a non-zero failure rate for compliance requirements with financial consequences, and programmatic enforcement (hooks) should replace it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The prompt needs even stronger language to achieve 0% failure rate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2% failure rate is acceptable for most production systems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The tool execution order should be hardcoded in the system rather than left to the model</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This directly illustrates the exam guide's key principle: prompt-based guidance has a non-zero failure rate that cannot be eliminated entirely, even with emphatic language. For operations with financial consequences, programmatic enforcement via hooks is required. The pattern of adding emphasis and reducing but not eliminating failures proves the limitation. Option A will approach but never reach 0%. Option C ignores financial risk. Option D removes model flexibility entirely.</a:t>
            </a:r>
            <a:endParaRPr lang="en-US" sz="11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Q34</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wants to build a codebase exploration workflow. They need to trace how a specific function is used across multiple files, following through wrappers and re-exports. Which built-in tool sequence is most effective?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Grep to find the function definition → Read to understand its signature → Grep again to find all imports and usages across the codebase</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Glob to find all TypeScript files → Read each file to scan for the function name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Bash to run 'grep -r functionName .' across the entire codebase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Read the entry point file → manually trace through each import chain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Q34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Grep to find the function definition → Read to understand its signature → Grep again to find all imports and usages across the codebase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Glob to find all TypeScript files → Read each file to scan for the function name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Bash to run 'grep -r functionName .' across the entire codebase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Read the entry point file → manually trace through each import chain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building understanding incrementally: use Grep to find entry points, Read to follow imports and understand signatures, then Grep again to trace usage across the codebase. This is more targeted than scanning all files. Option B reads files unnecessarily. Option C is less integrated with the agent's reasoning. Option D is manual and may miss indirect references.</a:t>
            </a:r>
            <a:endParaRPr lang="en-US" sz="11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Q35</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implementing test-driven development with Claude Code. They want to write tests first, then use Claude to implement the code to pass those tests, iterating by sharing test failures. Which development workflow pattern does this represent?</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test-driven iteration pattern: write tests first, then iterate by sharing failures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Plan mode followed by direct execution</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The interview pattern: have Claude ask questions before implementing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Prompt chaining with separate steps for testing and implementation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Q35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The test-driven iteration pattern: write tests first, then iterate by sharing failures</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Plan mode followed by direct execution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The interview pattern: have Claude ask questions before implementing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Prompt chaining with separate steps for testing and implementation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specifically describes the test-driven iteration pattern: write tests first, then iterate by sharing test failures with Claude. This leverages concrete test expectations as unambiguous specifications for Claude to implement against. Option A is a general workflow mode. Option C is a different interaction pattern. Option D describes a prompt engineering technique, not a development workflow.</a:t>
            </a:r>
            <a:endParaRPr lang="en-US" sz="11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Q36</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notices that during a multi-agent research task, the coordinator's context is being consumed primarily by verbose tool results from subagents — each subagent returns full page contents, reasoning traces, and metadata alongside findings. By the time the coordinator needs to synthesize, 80% of its context is tool results. What design change best addresses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Increase the coordinator's context window to accommodate the verbose results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the number of subagents to limit the total volume of results</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Have the coordinator summarize each subagent result before storing it in the conversation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Trim verbose tool outputs to relevant fields before accumulation in the coordinator's context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Q36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D</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Trim verbose tool outputs to relevant fields before accumulation in the coordinator's context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Increase the coordinator's context window to accommodate the verbose results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Reduce the number of subagents to limit the total volume of results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Have the coordinator summarize each subagent result before storing it in the conversation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trimming verbose tool outputs to relevant fields before they accumulate in the conversation context. Tool results that include full page contents, raw data, and reasoning traces consume disproportionate context. Trimming preserves essential findings while freeing context for synthesis. Option A doesn't address the root cause. Option C adds additional processing steps. Option D reduces research coverage.</a:t>
            </a:r>
            <a:endParaRPr lang="en-US" sz="11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Q37</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is building a Claude Agent SDK application that needs to process work autonomously without user interaction. They want structured JSON output for downstream consumption. Which SDK configuration is most appropriate?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query() with the prompt and parse Claude's text response as JSON</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claude -p with --output-format json and --json-schema to get guaranteed structured output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Use query() with allowed_tools that include a custom JSON output tool</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Pipe Claude's output through jq for JSON extraction and formatting</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457200"/>
          </a:xfrm>
          <a:prstGeom prst="rect">
            <a:avLst/>
          </a:prstGeom>
          <a:noFill/>
          <a:ln/>
        </p:spPr>
        <p:txBody>
          <a:bodyPr wrap="square" rtlCol="0" anchor="ctr"/>
          <a:lstStyle/>
          <a:p>
            <a:pPr indent="0" marL="0">
              <a:buNone/>
            </a:pPr>
            <a:r>
              <a:rPr lang="en-US" sz="2200" b="1" dirty="0">
                <a:solidFill>
                  <a:srgbClr val="58A6FF"/>
                </a:solidFill>
                <a:latin typeface="Arial" pitchFamily="34" charset="0"/>
                <a:ea typeface="Arial" pitchFamily="34" charset="-122"/>
                <a:cs typeface="Arial" pitchFamily="34" charset="-120"/>
              </a:rPr>
              <a:t>Hook Execution Flow</a:t>
            </a:r>
            <a:endParaRPr lang="en-US" sz="2200" dirty="0"/>
          </a:p>
        </p:txBody>
      </p:sp>
      <p:sp>
        <p:nvSpPr>
          <p:cNvPr id="6" name="Shape 4"/>
          <p:cNvSpPr/>
          <p:nvPr/>
        </p:nvSpPr>
        <p:spPr>
          <a:xfrm>
            <a:off x="274320" y="822960"/>
            <a:ext cx="1371600" cy="548640"/>
          </a:xfrm>
          <a:prstGeom prst="roundRect">
            <a:avLst>
              <a:gd name="adj" fmla="val 16667"/>
            </a:avLst>
          </a:prstGeom>
          <a:solidFill>
            <a:srgbClr val="161B22"/>
          </a:solidFill>
          <a:ln w="12700">
            <a:solidFill>
              <a:srgbClr val="30363D"/>
            </a:solidFill>
            <a:prstDash val="solid"/>
          </a:ln>
        </p:spPr>
      </p:sp>
      <p:sp>
        <p:nvSpPr>
          <p:cNvPr id="7" name="Text 5"/>
          <p:cNvSpPr/>
          <p:nvPr/>
        </p:nvSpPr>
        <p:spPr>
          <a:xfrm>
            <a:off x="274320" y="822960"/>
            <a:ext cx="1371600" cy="54864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Agent wants</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to call tool</a:t>
            </a:r>
            <a:endParaRPr lang="en-US" sz="1100" dirty="0"/>
          </a:p>
        </p:txBody>
      </p:sp>
      <p:sp>
        <p:nvSpPr>
          <p:cNvPr id="8" name="Shape 6"/>
          <p:cNvSpPr/>
          <p:nvPr/>
        </p:nvSpPr>
        <p:spPr>
          <a:xfrm>
            <a:off x="1691640" y="960120"/>
            <a:ext cx="320040" cy="274320"/>
          </a:xfrm>
          <a:prstGeom prst="rightArrow">
            <a:avLst/>
          </a:prstGeom>
          <a:solidFill>
            <a:srgbClr val="8B949E"/>
          </a:solidFill>
          <a:ln/>
        </p:spPr>
      </p:sp>
      <p:sp>
        <p:nvSpPr>
          <p:cNvPr id="9" name="Shape 7"/>
          <p:cNvSpPr/>
          <p:nvPr/>
        </p:nvSpPr>
        <p:spPr>
          <a:xfrm>
            <a:off x="2057400" y="822960"/>
            <a:ext cx="1645920" cy="548640"/>
          </a:xfrm>
          <a:prstGeom prst="roundRect">
            <a:avLst>
              <a:gd name="adj" fmla="val 16667"/>
            </a:avLst>
          </a:prstGeom>
          <a:solidFill>
            <a:srgbClr val="58A6FF"/>
          </a:solidFill>
          <a:ln w="12700">
            <a:solidFill>
              <a:srgbClr val="30363D"/>
            </a:solidFill>
            <a:prstDash val="solid"/>
          </a:ln>
        </p:spPr>
      </p:sp>
      <p:sp>
        <p:nvSpPr>
          <p:cNvPr id="10" name="Text 8"/>
          <p:cNvSpPr/>
          <p:nvPr/>
        </p:nvSpPr>
        <p:spPr>
          <a:xfrm>
            <a:off x="2057400" y="822960"/>
            <a:ext cx="1645920" cy="548640"/>
          </a:xfrm>
          <a:prstGeom prst="rect">
            <a:avLst/>
          </a:prstGeom>
          <a:noFill/>
          <a:ln/>
        </p:spPr>
        <p:txBody>
          <a:bodyPr wrap="square" lIns="0" tIns="0" rIns="0" bIns="0" rtlCol="0" anchor="ctr"/>
          <a:lstStyle/>
          <a:p>
            <a:pPr algn="ctr" indent="0" marL="0">
              <a:buNone/>
            </a:pPr>
            <a:r>
              <a:rPr lang="en-US" sz="1100" b="1" dirty="0">
                <a:solidFill>
                  <a:srgbClr val="0D1117"/>
                </a:solidFill>
                <a:latin typeface="Arial" pitchFamily="34" charset="0"/>
                <a:ea typeface="Arial" pitchFamily="34" charset="-122"/>
                <a:cs typeface="Arial" pitchFamily="34" charset="-120"/>
              </a:rPr>
              <a:t>PreToolUse</a:t>
            </a:r>
            <a:endParaRPr lang="en-US" sz="1100" dirty="0"/>
          </a:p>
          <a:p>
            <a:pPr algn="ctr" indent="0" marL="0">
              <a:buNone/>
            </a:pPr>
            <a:r>
              <a:rPr lang="en-US" sz="1100" b="1" dirty="0">
                <a:solidFill>
                  <a:srgbClr val="0D1117"/>
                </a:solidFill>
                <a:latin typeface="Arial" pitchFamily="34" charset="0"/>
                <a:ea typeface="Arial" pitchFamily="34" charset="-122"/>
                <a:cs typeface="Arial" pitchFamily="34" charset="-120"/>
              </a:rPr>
              <a:t>Hook Runs</a:t>
            </a:r>
            <a:endParaRPr lang="en-US" sz="1100" dirty="0"/>
          </a:p>
        </p:txBody>
      </p:sp>
      <p:sp>
        <p:nvSpPr>
          <p:cNvPr id="11" name="Text 9"/>
          <p:cNvSpPr/>
          <p:nvPr/>
        </p:nvSpPr>
        <p:spPr>
          <a:xfrm>
            <a:off x="4023360" y="640080"/>
            <a:ext cx="1188720" cy="228600"/>
          </a:xfrm>
          <a:prstGeom prst="rect">
            <a:avLst/>
          </a:prstGeom>
          <a:noFill/>
          <a:ln/>
        </p:spPr>
        <p:txBody>
          <a:bodyPr wrap="square" lIns="0" tIns="0" rIns="0" bIns="0" rtlCol="0" anchor="ctr"/>
          <a:lstStyle/>
          <a:p>
            <a:pPr indent="0" marL="0">
              <a:buNone/>
            </a:pPr>
            <a:r>
              <a:rPr lang="en-US" sz="900" b="1" dirty="0">
                <a:solidFill>
                  <a:srgbClr val="3FB950"/>
                </a:solidFill>
                <a:latin typeface="Arial" pitchFamily="34" charset="0"/>
                <a:ea typeface="Arial" pitchFamily="34" charset="-122"/>
                <a:cs typeface="Arial" pitchFamily="34" charset="-120"/>
              </a:rPr>
              <a:t>Exit Code 0</a:t>
            </a:r>
            <a:endParaRPr lang="en-US" sz="900" dirty="0"/>
          </a:p>
        </p:txBody>
      </p:sp>
      <p:sp>
        <p:nvSpPr>
          <p:cNvPr id="12" name="Shape 10"/>
          <p:cNvSpPr/>
          <p:nvPr/>
        </p:nvSpPr>
        <p:spPr>
          <a:xfrm>
            <a:off x="3749040" y="868680"/>
            <a:ext cx="320040" cy="274320"/>
          </a:xfrm>
          <a:prstGeom prst="rightArrow">
            <a:avLst/>
          </a:prstGeom>
          <a:solidFill>
            <a:srgbClr val="3FB950"/>
          </a:solidFill>
          <a:ln/>
        </p:spPr>
      </p:sp>
      <p:sp>
        <p:nvSpPr>
          <p:cNvPr id="13" name="Shape 11"/>
          <p:cNvSpPr/>
          <p:nvPr/>
        </p:nvSpPr>
        <p:spPr>
          <a:xfrm>
            <a:off x="4114800" y="822960"/>
            <a:ext cx="1280160" cy="548640"/>
          </a:xfrm>
          <a:prstGeom prst="roundRect">
            <a:avLst>
              <a:gd name="adj" fmla="val 16667"/>
            </a:avLst>
          </a:prstGeom>
          <a:solidFill>
            <a:srgbClr val="238636"/>
          </a:solidFill>
          <a:ln w="12700">
            <a:solidFill>
              <a:srgbClr val="30363D"/>
            </a:solidFill>
            <a:prstDash val="solid"/>
          </a:ln>
        </p:spPr>
      </p:sp>
      <p:sp>
        <p:nvSpPr>
          <p:cNvPr id="14" name="Text 12"/>
          <p:cNvSpPr/>
          <p:nvPr/>
        </p:nvSpPr>
        <p:spPr>
          <a:xfrm>
            <a:off x="4114800" y="822960"/>
            <a:ext cx="1280160" cy="54864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ALLOW</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 Tool Runs</a:t>
            </a:r>
            <a:endParaRPr lang="en-US" sz="1100" dirty="0"/>
          </a:p>
        </p:txBody>
      </p:sp>
      <p:sp>
        <p:nvSpPr>
          <p:cNvPr id="15" name="Shape 13"/>
          <p:cNvSpPr/>
          <p:nvPr/>
        </p:nvSpPr>
        <p:spPr>
          <a:xfrm>
            <a:off x="5440680" y="960120"/>
            <a:ext cx="320040" cy="274320"/>
          </a:xfrm>
          <a:prstGeom prst="rightArrow">
            <a:avLst/>
          </a:prstGeom>
          <a:solidFill>
            <a:srgbClr val="8B949E"/>
          </a:solidFill>
          <a:ln/>
        </p:spPr>
      </p:sp>
      <p:sp>
        <p:nvSpPr>
          <p:cNvPr id="16" name="Shape 14"/>
          <p:cNvSpPr/>
          <p:nvPr/>
        </p:nvSpPr>
        <p:spPr>
          <a:xfrm>
            <a:off x="5806440" y="822960"/>
            <a:ext cx="1371600" cy="548640"/>
          </a:xfrm>
          <a:prstGeom prst="roundRect">
            <a:avLst>
              <a:gd name="adj" fmla="val 16667"/>
            </a:avLst>
          </a:prstGeom>
          <a:solidFill>
            <a:srgbClr val="BC8CFF"/>
          </a:solidFill>
          <a:ln w="12700">
            <a:solidFill>
              <a:srgbClr val="30363D"/>
            </a:solidFill>
            <a:prstDash val="solid"/>
          </a:ln>
        </p:spPr>
      </p:sp>
      <p:sp>
        <p:nvSpPr>
          <p:cNvPr id="17" name="Text 15"/>
          <p:cNvSpPr/>
          <p:nvPr/>
        </p:nvSpPr>
        <p:spPr>
          <a:xfrm>
            <a:off x="5806440" y="822960"/>
            <a:ext cx="1371600" cy="548640"/>
          </a:xfrm>
          <a:prstGeom prst="rect">
            <a:avLst/>
          </a:prstGeom>
          <a:noFill/>
          <a:ln/>
        </p:spPr>
        <p:txBody>
          <a:bodyPr wrap="square" lIns="0" tIns="0" rIns="0" bIns="0" rtlCol="0" anchor="ctr"/>
          <a:lstStyle/>
          <a:p>
            <a:pPr algn="ctr" indent="0" marL="0">
              <a:buNone/>
            </a:pPr>
            <a:r>
              <a:rPr lang="en-US" sz="1100" b="1" dirty="0">
                <a:solidFill>
                  <a:srgbClr val="0D1117"/>
                </a:solidFill>
                <a:latin typeface="Arial" pitchFamily="34" charset="0"/>
                <a:ea typeface="Arial" pitchFamily="34" charset="-122"/>
                <a:cs typeface="Arial" pitchFamily="34" charset="-120"/>
              </a:rPr>
              <a:t>PostToolUse</a:t>
            </a:r>
            <a:endParaRPr lang="en-US" sz="1100" dirty="0"/>
          </a:p>
          <a:p>
            <a:pPr algn="ctr" indent="0" marL="0">
              <a:buNone/>
            </a:pPr>
            <a:r>
              <a:rPr lang="en-US" sz="1100" b="1" dirty="0">
                <a:solidFill>
                  <a:srgbClr val="0D1117"/>
                </a:solidFill>
                <a:latin typeface="Arial" pitchFamily="34" charset="0"/>
                <a:ea typeface="Arial" pitchFamily="34" charset="-122"/>
                <a:cs typeface="Arial" pitchFamily="34" charset="-120"/>
              </a:rPr>
              <a:t>Hook Runs</a:t>
            </a:r>
            <a:endParaRPr lang="en-US" sz="1100" dirty="0"/>
          </a:p>
        </p:txBody>
      </p:sp>
      <p:sp>
        <p:nvSpPr>
          <p:cNvPr id="18" name="Shape 16"/>
          <p:cNvSpPr/>
          <p:nvPr/>
        </p:nvSpPr>
        <p:spPr>
          <a:xfrm>
            <a:off x="7223760" y="960120"/>
            <a:ext cx="320040" cy="274320"/>
          </a:xfrm>
          <a:prstGeom prst="rightArrow">
            <a:avLst/>
          </a:prstGeom>
          <a:solidFill>
            <a:srgbClr val="8B949E"/>
          </a:solidFill>
          <a:ln/>
        </p:spPr>
      </p:sp>
      <p:sp>
        <p:nvSpPr>
          <p:cNvPr id="19" name="Shape 17"/>
          <p:cNvSpPr/>
          <p:nvPr/>
        </p:nvSpPr>
        <p:spPr>
          <a:xfrm>
            <a:off x="7589520" y="822960"/>
            <a:ext cx="1188720" cy="548640"/>
          </a:xfrm>
          <a:prstGeom prst="roundRect">
            <a:avLst>
              <a:gd name="adj" fmla="val 16667"/>
            </a:avLst>
          </a:prstGeom>
          <a:solidFill>
            <a:srgbClr val="161B22"/>
          </a:solidFill>
          <a:ln w="12700">
            <a:solidFill>
              <a:srgbClr val="30363D"/>
            </a:solidFill>
            <a:prstDash val="solid"/>
          </a:ln>
        </p:spPr>
      </p:sp>
      <p:sp>
        <p:nvSpPr>
          <p:cNvPr id="20" name="Text 18"/>
          <p:cNvSpPr/>
          <p:nvPr/>
        </p:nvSpPr>
        <p:spPr>
          <a:xfrm>
            <a:off x="7589520" y="822960"/>
            <a:ext cx="1188720" cy="548640"/>
          </a:xfrm>
          <a:prstGeom prst="rect">
            <a:avLst/>
          </a:prstGeom>
          <a:no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Result to</a:t>
            </a:r>
            <a:endParaRPr lang="en-US" sz="1100" dirty="0"/>
          </a:p>
          <a:p>
            <a:pPr algn="ctr" indent="0" marL="0">
              <a:buNone/>
            </a:pPr>
            <a:r>
              <a:rPr lang="en-US" sz="1100" b="1" dirty="0">
                <a:solidFill>
                  <a:srgbClr val="FFFFFF"/>
                </a:solidFill>
                <a:latin typeface="Arial" pitchFamily="34" charset="0"/>
                <a:ea typeface="Arial" pitchFamily="34" charset="-122"/>
                <a:cs typeface="Arial" pitchFamily="34" charset="-120"/>
              </a:rPr>
              <a:t>Agent</a:t>
            </a:r>
            <a:endParaRPr lang="en-US" sz="1100" dirty="0"/>
          </a:p>
        </p:txBody>
      </p:sp>
      <p:sp>
        <p:nvSpPr>
          <p:cNvPr id="21" name="Text 19"/>
          <p:cNvSpPr/>
          <p:nvPr/>
        </p:nvSpPr>
        <p:spPr>
          <a:xfrm>
            <a:off x="2286000" y="1417320"/>
            <a:ext cx="1188720" cy="228600"/>
          </a:xfrm>
          <a:prstGeom prst="rect">
            <a:avLst/>
          </a:prstGeom>
          <a:noFill/>
          <a:ln/>
        </p:spPr>
        <p:txBody>
          <a:bodyPr wrap="square" lIns="0" tIns="0" rIns="0" bIns="0" rtlCol="0" anchor="ctr"/>
          <a:lstStyle/>
          <a:p>
            <a:pPr indent="0" marL="0">
              <a:buNone/>
            </a:pPr>
            <a:r>
              <a:rPr lang="en-US" sz="900" b="1" dirty="0">
                <a:solidFill>
                  <a:srgbClr val="F85149"/>
                </a:solidFill>
                <a:latin typeface="Arial" pitchFamily="34" charset="0"/>
                <a:ea typeface="Arial" pitchFamily="34" charset="-122"/>
                <a:cs typeface="Arial" pitchFamily="34" charset="-120"/>
              </a:rPr>
              <a:t>Exit Code 2</a:t>
            </a:r>
            <a:endParaRPr lang="en-US" sz="900" dirty="0"/>
          </a:p>
        </p:txBody>
      </p:sp>
      <p:sp>
        <p:nvSpPr>
          <p:cNvPr id="22" name="Shape 20"/>
          <p:cNvSpPr/>
          <p:nvPr/>
        </p:nvSpPr>
        <p:spPr>
          <a:xfrm>
            <a:off x="2880360" y="1417320"/>
            <a:ext cx="18288" cy="457200"/>
          </a:xfrm>
          <a:prstGeom prst="rect">
            <a:avLst/>
          </a:prstGeom>
          <a:solidFill>
            <a:srgbClr val="F85149"/>
          </a:solidFill>
          <a:ln/>
        </p:spPr>
      </p:sp>
      <p:sp>
        <p:nvSpPr>
          <p:cNvPr id="23" name="Shape 21"/>
          <p:cNvSpPr/>
          <p:nvPr/>
        </p:nvSpPr>
        <p:spPr>
          <a:xfrm>
            <a:off x="1965960" y="1920240"/>
            <a:ext cx="1828800" cy="548640"/>
          </a:xfrm>
          <a:prstGeom prst="roundRect">
            <a:avLst>
              <a:gd name="adj" fmla="val 16667"/>
            </a:avLst>
          </a:prstGeom>
          <a:solidFill>
            <a:srgbClr val="2D1117"/>
          </a:solidFill>
          <a:ln w="12700">
            <a:solidFill>
              <a:srgbClr val="30363D"/>
            </a:solidFill>
            <a:prstDash val="solid"/>
          </a:ln>
        </p:spPr>
      </p:sp>
      <p:sp>
        <p:nvSpPr>
          <p:cNvPr id="24" name="Text 22"/>
          <p:cNvSpPr/>
          <p:nvPr/>
        </p:nvSpPr>
        <p:spPr>
          <a:xfrm>
            <a:off x="1965960" y="1920240"/>
            <a:ext cx="1828800" cy="548640"/>
          </a:xfrm>
          <a:prstGeom prst="rect">
            <a:avLst/>
          </a:prstGeom>
          <a:noFill/>
          <a:ln/>
        </p:spPr>
        <p:txBody>
          <a:bodyPr wrap="square" lIns="0" tIns="0" rIns="0" bIns="0" rtlCol="0" anchor="ctr"/>
          <a:lstStyle/>
          <a:p>
            <a:pPr algn="ctr" indent="0" marL="0">
              <a:buNone/>
            </a:pPr>
            <a:r>
              <a:rPr lang="en-US" sz="1100" b="1" dirty="0">
                <a:solidFill>
                  <a:srgbClr val="F85149"/>
                </a:solidFill>
                <a:latin typeface="Arial" pitchFamily="34" charset="0"/>
                <a:ea typeface="Arial" pitchFamily="34" charset="-122"/>
                <a:cs typeface="Arial" pitchFamily="34" charset="-120"/>
              </a:rPr>
              <a:t>DENY / BLOCK</a:t>
            </a:r>
            <a:endParaRPr lang="en-US" sz="1100" dirty="0"/>
          </a:p>
          <a:p>
            <a:pPr algn="ctr" indent="0" marL="0">
              <a:buNone/>
            </a:pPr>
            <a:r>
              <a:rPr lang="en-US" sz="1100" b="1" dirty="0">
                <a:solidFill>
                  <a:srgbClr val="F85149"/>
                </a:solidFill>
                <a:latin typeface="Arial" pitchFamily="34" charset="0"/>
                <a:ea typeface="Arial" pitchFamily="34" charset="-122"/>
                <a:cs typeface="Arial" pitchFamily="34" charset="-120"/>
              </a:rPr>
              <a:t>Tool never executes</a:t>
            </a:r>
            <a:endParaRPr lang="en-US" sz="1100" dirty="0"/>
          </a:p>
        </p:txBody>
      </p:sp>
      <p:sp>
        <p:nvSpPr>
          <p:cNvPr id="25" name="Text 23"/>
          <p:cNvSpPr/>
          <p:nvPr/>
        </p:nvSpPr>
        <p:spPr>
          <a:xfrm>
            <a:off x="457200" y="2743200"/>
            <a:ext cx="8229600" cy="365760"/>
          </a:xfrm>
          <a:prstGeom prst="rect">
            <a:avLst/>
          </a:prstGeom>
          <a:noFill/>
          <a:ln/>
        </p:spPr>
        <p:txBody>
          <a:bodyPr wrap="square" rtlCol="0" anchor="ctr"/>
          <a:lstStyle/>
          <a:p>
            <a:pPr indent="0" marL="0">
              <a:buNone/>
            </a:pPr>
            <a:r>
              <a:rPr lang="en-US" sz="1600" b="1" dirty="0">
                <a:solidFill>
                  <a:srgbClr val="58A6FF"/>
                </a:solidFill>
                <a:latin typeface="Arial" pitchFamily="34" charset="0"/>
                <a:ea typeface="Arial" pitchFamily="34" charset="-122"/>
                <a:cs typeface="Arial" pitchFamily="34" charset="-120"/>
              </a:rPr>
              <a:t>Deterministic vs Probabilistic Enforcement</a:t>
            </a:r>
            <a:endParaRPr lang="en-US" sz="1600" dirty="0"/>
          </a:p>
        </p:txBody>
      </p:sp>
      <p:sp>
        <p:nvSpPr>
          <p:cNvPr id="26" name="Shape 24"/>
          <p:cNvSpPr/>
          <p:nvPr/>
        </p:nvSpPr>
        <p:spPr>
          <a:xfrm>
            <a:off x="457200" y="3200400"/>
            <a:ext cx="3657600" cy="1371600"/>
          </a:xfrm>
          <a:prstGeom prst="roundRect">
            <a:avLst>
              <a:gd name="adj" fmla="val 6667"/>
            </a:avLst>
          </a:prstGeom>
          <a:solidFill>
            <a:srgbClr val="161B22"/>
          </a:solidFill>
          <a:ln w="12700">
            <a:solidFill>
              <a:srgbClr val="30363D"/>
            </a:solidFill>
            <a:prstDash val="solid"/>
          </a:ln>
        </p:spPr>
      </p:sp>
      <p:sp>
        <p:nvSpPr>
          <p:cNvPr id="27" name="Text 25"/>
          <p:cNvSpPr/>
          <p:nvPr/>
        </p:nvSpPr>
        <p:spPr>
          <a:xfrm>
            <a:off x="457200" y="3200400"/>
            <a:ext cx="3657600" cy="1371600"/>
          </a:xfrm>
          <a:prstGeom prst="rect">
            <a:avLst/>
          </a:prstGeom>
          <a:noFill/>
          <a:ln/>
        </p:spPr>
        <p:txBody>
          <a:bodyPr wrap="square" lIns="0" tIns="0" rIns="0" bIns="0" rtlCol="0" anchor="ctr"/>
          <a:lstStyle/>
          <a:p>
            <a:pPr algn="ctr" indent="0" marL="0">
              <a:buNone/>
            </a:pPr>
            <a:endParaRPr lang="en-US" sz="1100" dirty="0"/>
          </a:p>
        </p:txBody>
      </p:sp>
      <p:sp>
        <p:nvSpPr>
          <p:cNvPr id="28" name="Text 26"/>
          <p:cNvSpPr/>
          <p:nvPr/>
        </p:nvSpPr>
        <p:spPr>
          <a:xfrm>
            <a:off x="640080" y="3246120"/>
            <a:ext cx="3200400" cy="274320"/>
          </a:xfrm>
          <a:prstGeom prst="rect">
            <a:avLst/>
          </a:prstGeom>
          <a:noFill/>
          <a:ln/>
        </p:spPr>
        <p:txBody>
          <a:bodyPr wrap="square" lIns="0" tIns="0" rIns="0" bIns="0" rtlCol="0" anchor="ctr"/>
          <a:lstStyle/>
          <a:p>
            <a:pPr indent="0" marL="0">
              <a:buNone/>
            </a:pPr>
            <a:r>
              <a:rPr lang="en-US" sz="1300" b="1" dirty="0">
                <a:solidFill>
                  <a:srgbClr val="3FB950"/>
                </a:solidFill>
                <a:latin typeface="Arial" pitchFamily="34" charset="0"/>
                <a:ea typeface="Arial" pitchFamily="34" charset="-122"/>
                <a:cs typeface="Arial" pitchFamily="34" charset="-120"/>
              </a:rPr>
              <a:t>✓  HOOKS (Deterministic)</a:t>
            </a:r>
            <a:endParaRPr lang="en-US" sz="1300" dirty="0"/>
          </a:p>
        </p:txBody>
      </p:sp>
      <p:sp>
        <p:nvSpPr>
          <p:cNvPr id="29" name="Text 27"/>
          <p:cNvSpPr/>
          <p:nvPr/>
        </p:nvSpPr>
        <p:spPr>
          <a:xfrm>
            <a:off x="640080" y="3566160"/>
            <a:ext cx="3291840" cy="914400"/>
          </a:xfrm>
          <a:prstGeom prst="rect">
            <a:avLst/>
          </a:prstGeom>
          <a:noFill/>
          <a:ln/>
        </p:spPr>
        <p:txBody>
          <a:bodyPr wrap="square" lIns="0" tIns="0" rIns="0" bIns="0" rtlCol="0" anchor="ctr"/>
          <a:lstStyle/>
          <a:p>
            <a:pPr indent="0" marL="0">
              <a:lnSpc>
                <a:spcPct val="130000"/>
              </a:lnSpc>
              <a:buNone/>
            </a:pPr>
            <a:r>
              <a:rPr lang="en-US" sz="1050" dirty="0">
                <a:solidFill>
                  <a:srgbClr val="E6EDF3"/>
                </a:solidFill>
                <a:latin typeface="Arial" pitchFamily="34" charset="0"/>
                <a:ea typeface="Arial" pitchFamily="34" charset="-122"/>
                <a:cs typeface="Arial" pitchFamily="34" charset="-120"/>
              </a:rPr>
              <a:t>• 100% enforcement rate</a:t>
            </a:r>
            <a:endParaRPr lang="en-US" sz="1050" dirty="0"/>
          </a:p>
          <a:p>
            <a:pPr indent="0" marL="0">
              <a:lnSpc>
                <a:spcPct val="130000"/>
              </a:lnSpc>
              <a:buNone/>
            </a:pPr>
            <a:r>
              <a:rPr lang="en-US" sz="1050" dirty="0">
                <a:solidFill>
                  <a:srgbClr val="E6EDF3"/>
                </a:solidFill>
                <a:latin typeface="Arial" pitchFamily="34" charset="0"/>
                <a:ea typeface="Arial" pitchFamily="34" charset="-122"/>
                <a:cs typeface="Arial" pitchFamily="34" charset="-120"/>
              </a:rPr>
              <a:t>• Blocks before execution</a:t>
            </a:r>
            <a:endParaRPr lang="en-US" sz="1050" dirty="0"/>
          </a:p>
          <a:p>
            <a:pPr indent="0" marL="0">
              <a:lnSpc>
                <a:spcPct val="130000"/>
              </a:lnSpc>
              <a:buNone/>
            </a:pPr>
            <a:r>
              <a:rPr lang="en-US" sz="1050" dirty="0">
                <a:solidFill>
                  <a:srgbClr val="E6EDF3"/>
                </a:solidFill>
                <a:latin typeface="Arial" pitchFamily="34" charset="0"/>
                <a:ea typeface="Arial" pitchFamily="34" charset="-122"/>
                <a:cs typeface="Arial" pitchFamily="34" charset="-120"/>
              </a:rPr>
              <a:t>• Auditable deny decisions</a:t>
            </a:r>
            <a:endParaRPr lang="en-US" sz="1050" dirty="0"/>
          </a:p>
          <a:p>
            <a:pPr indent="0" marL="0">
              <a:lnSpc>
                <a:spcPct val="130000"/>
              </a:lnSpc>
              <a:buNone/>
            </a:pPr>
            <a:r>
              <a:rPr lang="en-US" sz="1050" dirty="0">
                <a:solidFill>
                  <a:srgbClr val="E6EDF3"/>
                </a:solidFill>
                <a:latin typeface="Arial" pitchFamily="34" charset="0"/>
                <a:ea typeface="Arial" pitchFamily="34" charset="-122"/>
                <a:cs typeface="Arial" pitchFamily="34" charset="-120"/>
              </a:rPr>
              <a:t>• Required for: financial ops, compliance,</a:t>
            </a:r>
            <a:endParaRPr lang="en-US" sz="1050" dirty="0"/>
          </a:p>
          <a:p>
            <a:pPr indent="0" marL="0">
              <a:lnSpc>
                <a:spcPct val="130000"/>
              </a:lnSpc>
              <a:buNone/>
            </a:pPr>
            <a:r>
              <a:rPr lang="en-US" sz="1050" dirty="0">
                <a:solidFill>
                  <a:srgbClr val="E6EDF3"/>
                </a:solidFill>
                <a:latin typeface="Arial" pitchFamily="34" charset="0"/>
                <a:ea typeface="Arial" pitchFamily="34" charset="-122"/>
                <a:cs typeface="Arial" pitchFamily="34" charset="-120"/>
              </a:rPr>
              <a:t>  security-critical workflows</a:t>
            </a:r>
            <a:endParaRPr lang="en-US" sz="1050" dirty="0"/>
          </a:p>
        </p:txBody>
      </p:sp>
      <p:sp>
        <p:nvSpPr>
          <p:cNvPr id="30" name="Shape 28"/>
          <p:cNvSpPr/>
          <p:nvPr/>
        </p:nvSpPr>
        <p:spPr>
          <a:xfrm>
            <a:off x="5029200" y="3200400"/>
            <a:ext cx="3657600" cy="1371600"/>
          </a:xfrm>
          <a:prstGeom prst="roundRect">
            <a:avLst>
              <a:gd name="adj" fmla="val 6667"/>
            </a:avLst>
          </a:prstGeom>
          <a:solidFill>
            <a:srgbClr val="2D1117"/>
          </a:solidFill>
          <a:ln w="12700">
            <a:solidFill>
              <a:srgbClr val="30363D"/>
            </a:solidFill>
            <a:prstDash val="solid"/>
          </a:ln>
        </p:spPr>
      </p:sp>
      <p:sp>
        <p:nvSpPr>
          <p:cNvPr id="31" name="Text 29"/>
          <p:cNvSpPr/>
          <p:nvPr/>
        </p:nvSpPr>
        <p:spPr>
          <a:xfrm>
            <a:off x="5029200" y="3200400"/>
            <a:ext cx="3657600" cy="1371600"/>
          </a:xfrm>
          <a:prstGeom prst="rect">
            <a:avLst/>
          </a:prstGeom>
          <a:noFill/>
          <a:ln/>
        </p:spPr>
        <p:txBody>
          <a:bodyPr wrap="square" lIns="0" tIns="0" rIns="0" bIns="0" rtlCol="0" anchor="ctr"/>
          <a:lstStyle/>
          <a:p>
            <a:pPr algn="ctr" indent="0" marL="0">
              <a:buNone/>
            </a:pPr>
            <a:endParaRPr lang="en-US" sz="1100" dirty="0"/>
          </a:p>
        </p:txBody>
      </p:sp>
      <p:sp>
        <p:nvSpPr>
          <p:cNvPr id="32" name="Text 30"/>
          <p:cNvSpPr/>
          <p:nvPr/>
        </p:nvSpPr>
        <p:spPr>
          <a:xfrm>
            <a:off x="5212080" y="3246120"/>
            <a:ext cx="3200400" cy="274320"/>
          </a:xfrm>
          <a:prstGeom prst="rect">
            <a:avLst/>
          </a:prstGeom>
          <a:noFill/>
          <a:ln/>
        </p:spPr>
        <p:txBody>
          <a:bodyPr wrap="square" lIns="0" tIns="0" rIns="0" bIns="0" rtlCol="0" anchor="ctr"/>
          <a:lstStyle/>
          <a:p>
            <a:pPr indent="0" marL="0">
              <a:buNone/>
            </a:pPr>
            <a:r>
              <a:rPr lang="en-US" sz="1300" b="1" dirty="0">
                <a:solidFill>
                  <a:srgbClr val="F85149"/>
                </a:solidFill>
                <a:latin typeface="Arial" pitchFamily="34" charset="0"/>
                <a:ea typeface="Arial" pitchFamily="34" charset="-122"/>
                <a:cs typeface="Arial" pitchFamily="34" charset="-120"/>
              </a:rPr>
              <a:t>✗  PROMPTS (Probabilistic)</a:t>
            </a:r>
            <a:endParaRPr lang="en-US" sz="1300" dirty="0"/>
          </a:p>
        </p:txBody>
      </p:sp>
      <p:sp>
        <p:nvSpPr>
          <p:cNvPr id="33" name="Text 31"/>
          <p:cNvSpPr/>
          <p:nvPr/>
        </p:nvSpPr>
        <p:spPr>
          <a:xfrm>
            <a:off x="5212080" y="3566160"/>
            <a:ext cx="3291840" cy="914400"/>
          </a:xfrm>
          <a:prstGeom prst="rect">
            <a:avLst/>
          </a:prstGeom>
          <a:noFill/>
          <a:ln/>
        </p:spPr>
        <p:txBody>
          <a:bodyPr wrap="square" lIns="0" tIns="0" rIns="0" bIns="0" rtlCol="0" anchor="ctr"/>
          <a:lstStyle/>
          <a:p>
            <a:pPr indent="0" marL="0">
              <a:lnSpc>
                <a:spcPct val="130000"/>
              </a:lnSpc>
              <a:buNone/>
            </a:pPr>
            <a:r>
              <a:rPr lang="en-US" sz="1050" dirty="0">
                <a:solidFill>
                  <a:srgbClr val="8B949E"/>
                </a:solidFill>
                <a:latin typeface="Arial" pitchFamily="34" charset="0"/>
                <a:ea typeface="Arial" pitchFamily="34" charset="-122"/>
                <a:cs typeface="Arial" pitchFamily="34" charset="-120"/>
              </a:rPr>
              <a:t>• ~92-98% compliance rate</a:t>
            </a:r>
            <a:endParaRPr lang="en-US" sz="1050" dirty="0"/>
          </a:p>
          <a:p>
            <a:pPr indent="0" marL="0">
              <a:lnSpc>
                <a:spcPct val="130000"/>
              </a:lnSpc>
              <a:buNone/>
            </a:pPr>
            <a:r>
              <a:rPr lang="en-US" sz="1050" dirty="0">
                <a:solidFill>
                  <a:srgbClr val="8B949E"/>
                </a:solidFill>
                <a:latin typeface="Arial" pitchFamily="34" charset="0"/>
                <a:ea typeface="Arial" pitchFamily="34" charset="-122"/>
                <a:cs typeface="Arial" pitchFamily="34" charset="-120"/>
              </a:rPr>
              <a:t>• Non-zero failure rate</a:t>
            </a:r>
            <a:endParaRPr lang="en-US" sz="1050" dirty="0"/>
          </a:p>
          <a:p>
            <a:pPr indent="0" marL="0">
              <a:lnSpc>
                <a:spcPct val="130000"/>
              </a:lnSpc>
              <a:buNone/>
            </a:pPr>
            <a:r>
              <a:rPr lang="en-US" sz="1050" dirty="0">
                <a:solidFill>
                  <a:srgbClr val="8B949E"/>
                </a:solidFill>
                <a:latin typeface="Arial" pitchFamily="34" charset="0"/>
                <a:ea typeface="Arial" pitchFamily="34" charset="-122"/>
                <a:cs typeface="Arial" pitchFamily="34" charset="-120"/>
              </a:rPr>
              <a:t>• Can't guarantee ordering</a:t>
            </a:r>
            <a:endParaRPr lang="en-US" sz="1050" dirty="0"/>
          </a:p>
          <a:p>
            <a:pPr indent="0" marL="0">
              <a:lnSpc>
                <a:spcPct val="130000"/>
              </a:lnSpc>
              <a:buNone/>
            </a:pPr>
            <a:r>
              <a:rPr lang="en-US" sz="1050" dirty="0">
                <a:solidFill>
                  <a:srgbClr val="8B949E"/>
                </a:solidFill>
                <a:latin typeface="Arial" pitchFamily="34" charset="0"/>
                <a:ea typeface="Arial" pitchFamily="34" charset="-122"/>
                <a:cs typeface="Arial" pitchFamily="34" charset="-120"/>
              </a:rPr>
              <a:t>• Insufficient alone for:</a:t>
            </a:r>
            <a:endParaRPr lang="en-US" sz="1050" dirty="0"/>
          </a:p>
          <a:p>
            <a:pPr indent="0" marL="0">
              <a:lnSpc>
                <a:spcPct val="130000"/>
              </a:lnSpc>
              <a:buNone/>
            </a:pPr>
            <a:r>
              <a:rPr lang="en-US" sz="1050" dirty="0">
                <a:solidFill>
                  <a:srgbClr val="8B949E"/>
                </a:solidFill>
                <a:latin typeface="Arial" pitchFamily="34" charset="0"/>
                <a:ea typeface="Arial" pitchFamily="34" charset="-122"/>
                <a:cs typeface="Arial" pitchFamily="34" charset="-120"/>
              </a:rPr>
              <a:t>  financial, compliance, or safety operations</a:t>
            </a:r>
            <a:endParaRPr lang="en-US" sz="105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Q37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Use claude -p with --output-format json and --json-schema to get guaranteed structured output</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Use query() with the prompt and parse Claude's text response as JSON</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Use query() with allowed_tools that include a custom JSON output tool</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Pipe Claude's output through jq for JSON extraction and formatting</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-p flag (non-interactive mode) with --output-format json and --json-schema provides guaranteed structured output that conforms to the specified schema. The structured output appears in the structured_output field of the JSON response. Option A has no format guarantee. Option C requires custom tool infrastructure. Option D is a fragile post-processing approach.</a:t>
            </a:r>
            <a:endParaRPr lang="en-US" sz="11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Q38</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An architect is implementing a customer support agent that receives a customer inquiry mentioning both a shipping delay and a product defect. The current system routes the entire inquiry to the shipping department. What design change properly handles both concerns?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Train the routing model with more examples of multi-concern inquiries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Decompose the inquiry into two separate tickets: one for shipping and one for product quality</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Route to a senior agent who handles all types of inquiries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Process the shipping concern first, then follow up on the product defect</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Q38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Decompose the inquiry into two separate tickets: one for shipping and one for product quality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Train the routing model with more examples of multi-concern inquiries</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Route to a senior agent who handles all types of inquiries</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Process the shipping concern first, then follow up on the product defect</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recommends decomposing multi-concern requests into distinct items that can be investigated independently. Creating separate tickets ensures each concern is routed to the appropriate specialist rather than having one department handle both. Option A may improve but doesn't solve the structural problem. Option C doesn't leverage specialization. Option D may lose track of the second concern.</a:t>
            </a:r>
            <a:endParaRPr lang="en-US" sz="11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Q39</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building an API client for an agentic loop notices that the assistant's response sometimes contains multiple tool_use blocks in a single response. How should the developer handle this?</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Execute only the first tool_use block and ignore the rest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Execute all tool_use blocks (potentially in parallel) and return all tool_result blocks in the next user message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Return an error because only one tool_use block should appear per response</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Queue the tool_use blocks and execute them one at a time across multiple API calls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Q39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Execute all tool_use blocks (potentially in parallel) and return all tool_result blocks in the next user message</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Execute only the first tool_use block and ignore the rest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Return an error because only one tool_use block should appear per response</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Queue the tool_use blocks and execute them one at a time across multiple API calls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When Claude's response contains multiple tool_use blocks, they should all be executed (potentially in parallel) and all corresponding tool_result blocks should be included in the next user message. Claude naturally supports parallel tool calling. Option A throws away intended tool calls. Option C is incorrect — multiple tool_use blocks are valid. Option D unnecessarily serializes what could be parallel work.</a:t>
            </a:r>
            <a:endParaRPr lang="en-US" sz="11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Q40</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multi-agent system coordinator needs to pass context from Agent A to Agent B. Agent A discovers that a legacy database uses a non-standard date format (YYYYDDMM instead of YYYYMMDD). If the coordinator only passes Agent A's final results without this discovery, Agent B will misinterpret all dates from the database. What metadata practice prevents this issue?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Have Agent A reformat all dates before returning results so Agent B doesn't need to know about the non-standard format</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Include metadata about data format peculiarities, sources, and methodologies alongside Agent A's findings when passing to Agent B</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Create a shared configuration file that all agents reference for data format information</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Have the coordinator request Agent A to re-run its analysis with explicit format conversion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Q40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B</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Include metadata about data format peculiarities, sources, and methodologies alongside Agent A's findings when passing to Agent B</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A. Have Agent A reformat all dates before returning results so Agent B doesn't need to know about the non-standard format</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Create a shared configuration file that all agents reference for data format information</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Have the coordinator request Agent A to re-run its analysis with explicit format conversion</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exam guide emphasizes requiring subagents to include metadata — sources, methodologies, format details, dates — alongside findings. Including the data format discovery ensures Agent B interprets dates correctly and can make informed decisions. Option A may not catch all date instances or edge cases. Option C adds infrastructure without guaranteeing agents reference it. Option D wastes computation.</a:t>
            </a:r>
            <a:endParaRPr lang="en-US" sz="11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Q41</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developer notices that their Claude Code agent sometimes uses subagents for simple, focused tasks that could be handled directly, increasing costs and latency. The official documentation notes this tendency with Claude 4.6. What is the recommended mitigation?</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Add guidance in CLAUDE.md or system prompt specifying when subagent use is warranted versus handling tasks directly</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Disable subagent capabilities entirely to prevent overuse</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Set a minimum character count for prompts that can trigger subagent spawning</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Reduce the model's temperature to make it less likely to choose creative delegation patterns</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Text 3"/>
          <p:cNvSpPr/>
          <p:nvPr/>
        </p:nvSpPr>
        <p:spPr>
          <a:xfrm>
            <a:off x="457200" y="137160"/>
            <a:ext cx="8229600" cy="320040"/>
          </a:xfrm>
          <a:prstGeom prst="rect">
            <a:avLst/>
          </a:prstGeom>
          <a:noFill/>
          <a:ln/>
        </p:spPr>
        <p:txBody>
          <a:bodyPr wrap="square" rtlCol="0" anchor="ctr"/>
          <a:lstStyle/>
          <a:p>
            <a:pPr indent="0" marL="0">
              <a:buNone/>
            </a:pPr>
            <a:r>
              <a:rPr lang="en-US" sz="1000" dirty="0">
                <a:solidFill>
                  <a:srgbClr val="8B949E"/>
                </a:solidFill>
                <a:latin typeface="Arial" pitchFamily="34" charset="0"/>
                <a:ea typeface="Arial" pitchFamily="34" charset="-122"/>
                <a:cs typeface="Arial" pitchFamily="34" charset="-120"/>
              </a:rPr>
              <a:t>Agentic Architecture &amp; Design Patterns  ·  Q41 — ANSWER</a:t>
            </a:r>
            <a:endParaRPr lang="en-US" sz="1000" dirty="0"/>
          </a:p>
        </p:txBody>
      </p:sp>
      <p:sp>
        <p:nvSpPr>
          <p:cNvPr id="6" name="Shape 4"/>
          <p:cNvSpPr/>
          <p:nvPr/>
        </p:nvSpPr>
        <p:spPr>
          <a:xfrm>
            <a:off x="457200" y="502920"/>
            <a:ext cx="8229600" cy="640080"/>
          </a:xfrm>
          <a:prstGeom prst="roundRect">
            <a:avLst>
              <a:gd name="adj" fmla="val 14286"/>
            </a:avLst>
          </a:prstGeom>
          <a:solidFill>
            <a:srgbClr val="0D2818"/>
          </a:solidFill>
          <a:ln w="19050">
            <a:solidFill>
              <a:srgbClr val="3FB950"/>
            </a:solidFill>
            <a:prstDash val="solid"/>
          </a:ln>
        </p:spPr>
      </p:sp>
      <p:sp>
        <p:nvSpPr>
          <p:cNvPr id="7" name="Text 5"/>
          <p:cNvSpPr/>
          <p:nvPr/>
        </p:nvSpPr>
        <p:spPr>
          <a:xfrm>
            <a:off x="640080" y="502920"/>
            <a:ext cx="2286000" cy="640080"/>
          </a:xfrm>
          <a:prstGeom prst="rect">
            <a:avLst/>
          </a:prstGeom>
          <a:noFill/>
          <a:ln/>
        </p:spPr>
        <p:txBody>
          <a:bodyPr wrap="square" lIns="0" tIns="0" rIns="0" bIns="0" rtlCol="0" anchor="ctr"/>
          <a:lstStyle/>
          <a:p>
            <a:pPr indent="0" marL="0">
              <a:buNone/>
            </a:pPr>
            <a:r>
              <a:rPr lang="en-US" sz="1800" b="1" dirty="0">
                <a:solidFill>
                  <a:srgbClr val="3FB950"/>
                </a:solidFill>
                <a:latin typeface="Arial" pitchFamily="34" charset="0"/>
                <a:ea typeface="Arial" pitchFamily="34" charset="-122"/>
                <a:cs typeface="Arial" pitchFamily="34" charset="-120"/>
              </a:rPr>
              <a:t>✓  Correct Answer: A</a:t>
            </a:r>
            <a:endParaRPr lang="en-US" sz="1800" dirty="0"/>
          </a:p>
        </p:txBody>
      </p:sp>
      <p:sp>
        <p:nvSpPr>
          <p:cNvPr id="8" name="Text 6"/>
          <p:cNvSpPr/>
          <p:nvPr/>
        </p:nvSpPr>
        <p:spPr>
          <a:xfrm>
            <a:off x="2926080" y="502920"/>
            <a:ext cx="5486400" cy="640080"/>
          </a:xfrm>
          <a:prstGeom prst="rect">
            <a:avLst/>
          </a:prstGeom>
          <a:noFill/>
          <a:ln/>
        </p:spPr>
        <p:txBody>
          <a:bodyPr wrap="square" lIns="0" tIns="0" rIns="0" bIns="0" rtlCol="0" anchor="ctr"/>
          <a:lstStyle/>
          <a:p>
            <a:pPr indent="0" marL="0">
              <a:lnSpc>
                <a:spcPct val="120000"/>
              </a:lnSpc>
              <a:buNone/>
            </a:pPr>
            <a:r>
              <a:rPr lang="en-US" sz="1200" dirty="0">
                <a:solidFill>
                  <a:srgbClr val="FFFFFF"/>
                </a:solidFill>
                <a:latin typeface="Arial" pitchFamily="34" charset="0"/>
                <a:ea typeface="Arial" pitchFamily="34" charset="-122"/>
                <a:cs typeface="Arial" pitchFamily="34" charset="-120"/>
              </a:rPr>
              <a:t>Add guidance in CLAUDE.md or system prompt specifying when subagent use is warranted versus handling tasks directly</a:t>
            </a:r>
            <a:endParaRPr lang="en-US" sz="1200" dirty="0"/>
          </a:p>
        </p:txBody>
      </p:sp>
      <p:sp>
        <p:nvSpPr>
          <p:cNvPr id="9" name="Text 7"/>
          <p:cNvSpPr/>
          <p:nvPr/>
        </p:nvSpPr>
        <p:spPr>
          <a:xfrm>
            <a:off x="640080" y="1325880"/>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B. Disable subagent capabilities entirely to prevent overuse</a:t>
            </a:r>
            <a:endParaRPr lang="en-US" sz="1000" dirty="0"/>
          </a:p>
        </p:txBody>
      </p:sp>
      <p:sp>
        <p:nvSpPr>
          <p:cNvPr id="10" name="Text 8"/>
          <p:cNvSpPr/>
          <p:nvPr/>
        </p:nvSpPr>
        <p:spPr>
          <a:xfrm>
            <a:off x="640080" y="1709928"/>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C. Set a minimum character count for prompts that can trigger subagent spawning</a:t>
            </a:r>
            <a:endParaRPr lang="en-US" sz="1000" dirty="0"/>
          </a:p>
        </p:txBody>
      </p:sp>
      <p:sp>
        <p:nvSpPr>
          <p:cNvPr id="11" name="Text 9"/>
          <p:cNvSpPr/>
          <p:nvPr/>
        </p:nvSpPr>
        <p:spPr>
          <a:xfrm>
            <a:off x="640080" y="2093976"/>
            <a:ext cx="7772400" cy="347472"/>
          </a:xfrm>
          <a:prstGeom prst="rect">
            <a:avLst/>
          </a:prstGeom>
          <a:noFill/>
          <a:ln/>
        </p:spPr>
        <p:txBody>
          <a:bodyPr wrap="square" rtlCol="0" anchor="ctr"/>
          <a:lstStyle/>
          <a:p>
            <a:pPr indent="0" marL="0">
              <a:lnSpc>
                <a:spcPct val="110000"/>
              </a:lnSpc>
              <a:buNone/>
            </a:pPr>
            <a:r>
              <a:rPr lang="en-US" sz="1000" strike="sngStrike" dirty="0">
                <a:solidFill>
                  <a:srgbClr val="8B949E"/>
                </a:solidFill>
                <a:latin typeface="Arial" pitchFamily="34" charset="0"/>
                <a:ea typeface="Arial" pitchFamily="34" charset="-122"/>
                <a:cs typeface="Arial" pitchFamily="34" charset="-120"/>
              </a:rPr>
              <a:t>✗  D. Reduce the model's temperature to make it less likely to choose creative delegation patterns</a:t>
            </a:r>
            <a:endParaRPr lang="en-US" sz="1000" dirty="0"/>
          </a:p>
        </p:txBody>
      </p:sp>
      <p:sp>
        <p:nvSpPr>
          <p:cNvPr id="12" name="Shape 10"/>
          <p:cNvSpPr/>
          <p:nvPr/>
        </p:nvSpPr>
        <p:spPr>
          <a:xfrm>
            <a:off x="457200" y="2560320"/>
            <a:ext cx="8229600" cy="2011680"/>
          </a:xfrm>
          <a:prstGeom prst="roundRect">
            <a:avLst>
              <a:gd name="adj" fmla="val 4545"/>
            </a:avLst>
          </a:prstGeom>
          <a:solidFill>
            <a:srgbClr val="161B22"/>
          </a:solidFill>
          <a:ln w="12700">
            <a:solidFill>
              <a:srgbClr val="58A6FF"/>
            </a:solidFill>
            <a:prstDash val="solid"/>
          </a:ln>
        </p:spPr>
      </p:sp>
      <p:sp>
        <p:nvSpPr>
          <p:cNvPr id="13" name="Text 11"/>
          <p:cNvSpPr/>
          <p:nvPr/>
        </p:nvSpPr>
        <p:spPr>
          <a:xfrm>
            <a:off x="640080" y="2606040"/>
            <a:ext cx="3657600" cy="320040"/>
          </a:xfrm>
          <a:prstGeom prst="rect">
            <a:avLst/>
          </a:prstGeom>
          <a:noFill/>
          <a:ln/>
        </p:spPr>
        <p:txBody>
          <a:bodyPr wrap="square" rtlCol="0" anchor="ctr"/>
          <a:lstStyle/>
          <a:p>
            <a:pPr indent="0" marL="0">
              <a:buNone/>
            </a:pPr>
            <a:r>
              <a:rPr lang="en-US" sz="1100" b="1" dirty="0">
                <a:solidFill>
                  <a:srgbClr val="58A6FF"/>
                </a:solidFill>
                <a:latin typeface="Arial" pitchFamily="34" charset="0"/>
                <a:ea typeface="Arial" pitchFamily="34" charset="-122"/>
                <a:cs typeface="Arial" pitchFamily="34" charset="-120"/>
              </a:rPr>
              <a:t>WHY THIS IS CORRECT</a:t>
            </a:r>
            <a:endParaRPr lang="en-US" sz="1100" dirty="0"/>
          </a:p>
        </p:txBody>
      </p:sp>
      <p:sp>
        <p:nvSpPr>
          <p:cNvPr id="14" name="Text 12"/>
          <p:cNvSpPr/>
          <p:nvPr/>
        </p:nvSpPr>
        <p:spPr>
          <a:xfrm>
            <a:off x="640080" y="2926080"/>
            <a:ext cx="7772400" cy="1554480"/>
          </a:xfrm>
          <a:prstGeom prst="rect">
            <a:avLst/>
          </a:prstGeom>
          <a:noFill/>
          <a:ln/>
        </p:spPr>
        <p:txBody>
          <a:bodyPr wrap="square" rtlCol="0" anchor="t"/>
          <a:lstStyle/>
          <a:p>
            <a:pPr indent="0" marL="0">
              <a:lnSpc>
                <a:spcPct val="130000"/>
              </a:lnSpc>
              <a:buNone/>
            </a:pPr>
            <a:r>
              <a:rPr lang="en-US" sz="1100" dirty="0">
                <a:solidFill>
                  <a:srgbClr val="E6EDF3"/>
                </a:solidFill>
                <a:latin typeface="Arial" pitchFamily="34" charset="0"/>
                <a:ea typeface="Arial" pitchFamily="34" charset="-122"/>
                <a:cs typeface="Arial" pitchFamily="34" charset="-120"/>
              </a:rPr>
              <a:t>The official prompting guide notes that Claude 4.6 may overuse subagents and recommends adding explicit guidance about when subagent delegation is warranted. CLAUDE.md instructions can specify criteria like task complexity, expected context isolation needs, or output volume that justify subagent use. Option A removes a valuable capability. Option C uses an arbitrary metric. Option D conflates temperature with delegation behavior.</a:t>
            </a:r>
            <a:endParaRPr lang="en-US" sz="11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0D1117"/>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58A6FF"/>
          </a:solidFill>
          <a:ln/>
        </p:spPr>
      </p:sp>
      <p:sp>
        <p:nvSpPr>
          <p:cNvPr id="3" name="Text 1"/>
          <p:cNvSpPr/>
          <p:nvPr/>
        </p:nvSpPr>
        <p:spPr>
          <a:xfrm>
            <a:off x="457200" y="4709160"/>
            <a:ext cx="4572000" cy="274320"/>
          </a:xfrm>
          <a:prstGeom prst="rect">
            <a:avLst/>
          </a:prstGeom>
          <a:noFill/>
          <a:ln/>
        </p:spPr>
        <p:txBody>
          <a:bodyPr wrap="square" rtlCol="0" anchor="ctr"/>
          <a:lstStyle/>
          <a:p>
            <a:pPr indent="0" marL="0">
              <a:buNone/>
            </a:pPr>
            <a:r>
              <a:rPr lang="en-US" sz="800" dirty="0">
                <a:solidFill>
                  <a:srgbClr val="8B949E"/>
                </a:solidFill>
                <a:latin typeface="Arial" pitchFamily="34" charset="0"/>
                <a:ea typeface="Arial" pitchFamily="34" charset="-122"/>
                <a:cs typeface="Arial" pitchFamily="34" charset="-120"/>
              </a:rPr>
              <a:t>vijay-gokarn.com  ·  CCA-F Study Guide</a:t>
            </a:r>
            <a:endParaRPr lang="en-US" sz="800" dirty="0"/>
          </a:p>
        </p:txBody>
      </p:sp>
      <p:sp>
        <p:nvSpPr>
          <p:cNvPr id="4" name="Text 2"/>
          <p:cNvSpPr/>
          <p:nvPr/>
        </p:nvSpPr>
        <p:spPr>
          <a:xfrm>
            <a:off x="5486400" y="4709160"/>
            <a:ext cx="3200400" cy="274320"/>
          </a:xfrm>
          <a:prstGeom prst="rect">
            <a:avLst/>
          </a:prstGeom>
          <a:noFill/>
          <a:ln/>
        </p:spPr>
        <p:txBody>
          <a:bodyPr wrap="square" rtlCol="0" anchor="ctr"/>
          <a:lstStyle/>
          <a:p>
            <a:pPr algn="r" indent="0" marL="0">
              <a:buNone/>
            </a:pPr>
            <a:r>
              <a:rPr lang="en-US" sz="800" i="1" dirty="0">
                <a:solidFill>
                  <a:srgbClr val="58A6FF"/>
                </a:solidFill>
                <a:latin typeface="Arial" pitchFamily="34" charset="0"/>
                <a:ea typeface="Arial" pitchFamily="34" charset="-122"/>
                <a:cs typeface="Arial" pitchFamily="34" charset="-120"/>
              </a:rPr>
              <a:t>Ignite Curiosity. Fuel the Future.</a:t>
            </a:r>
            <a:endParaRPr lang="en-US" sz="800" dirty="0"/>
          </a:p>
        </p:txBody>
      </p:sp>
      <p:sp>
        <p:nvSpPr>
          <p:cNvPr id="5" name="Shape 3"/>
          <p:cNvSpPr/>
          <p:nvPr/>
        </p:nvSpPr>
        <p:spPr>
          <a:xfrm>
            <a:off x="457200" y="182880"/>
            <a:ext cx="3200400" cy="320040"/>
          </a:xfrm>
          <a:prstGeom prst="roundRect">
            <a:avLst>
              <a:gd name="adj" fmla="val 28571"/>
            </a:avLst>
          </a:prstGeom>
          <a:solidFill>
            <a:srgbClr val="21262D"/>
          </a:solidFill>
          <a:ln w="6350">
            <a:solidFill>
              <a:srgbClr val="58A6FF"/>
            </a:solidFill>
            <a:prstDash val="solid"/>
          </a:ln>
        </p:spPr>
      </p:sp>
      <p:sp>
        <p:nvSpPr>
          <p:cNvPr id="6" name="Text 4"/>
          <p:cNvSpPr/>
          <p:nvPr/>
        </p:nvSpPr>
        <p:spPr>
          <a:xfrm>
            <a:off x="457200" y="182880"/>
            <a:ext cx="3200400" cy="320040"/>
          </a:xfrm>
          <a:prstGeom prst="rect">
            <a:avLst/>
          </a:prstGeom>
          <a:noFill/>
          <a:ln/>
        </p:spPr>
        <p:txBody>
          <a:bodyPr wrap="square" lIns="0" tIns="0" rIns="0" bIns="0" rtlCol="0" anchor="ctr"/>
          <a:lstStyle/>
          <a:p>
            <a:pPr algn="ctr" indent="0" marL="0">
              <a:buNone/>
            </a:pPr>
            <a:r>
              <a:rPr lang="en-US" sz="900" dirty="0">
                <a:solidFill>
                  <a:srgbClr val="58A6FF"/>
                </a:solidFill>
                <a:latin typeface="Arial" pitchFamily="34" charset="0"/>
                <a:ea typeface="Arial" pitchFamily="34" charset="-122"/>
                <a:cs typeface="Arial" pitchFamily="34" charset="-120"/>
              </a:rPr>
              <a:t>Agentic Architecture &amp; Design Patterns</a:t>
            </a:r>
            <a:endParaRPr lang="en-US" sz="900" dirty="0"/>
          </a:p>
        </p:txBody>
      </p:sp>
      <p:sp>
        <p:nvSpPr>
          <p:cNvPr id="7" name="Text 5"/>
          <p:cNvSpPr/>
          <p:nvPr/>
        </p:nvSpPr>
        <p:spPr>
          <a:xfrm>
            <a:off x="7589520" y="182880"/>
            <a:ext cx="1097280" cy="320040"/>
          </a:xfrm>
          <a:prstGeom prst="rect">
            <a:avLst/>
          </a:prstGeom>
          <a:noFill/>
          <a:ln/>
        </p:spPr>
        <p:txBody>
          <a:bodyPr wrap="square"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Q42</a:t>
            </a:r>
            <a:endParaRPr lang="en-US" sz="1400" dirty="0"/>
          </a:p>
        </p:txBody>
      </p:sp>
      <p:sp>
        <p:nvSpPr>
          <p:cNvPr id="8" name="Text 6"/>
          <p:cNvSpPr/>
          <p:nvPr/>
        </p:nvSpPr>
        <p:spPr>
          <a:xfrm>
            <a:off x="457200" y="640080"/>
            <a:ext cx="8229600" cy="1280160"/>
          </a:xfrm>
          <a:prstGeom prst="rect">
            <a:avLst/>
          </a:prstGeom>
          <a:noFill/>
          <a:ln/>
        </p:spPr>
        <p:txBody>
          <a:bodyPr wrap="square" rtlCol="0" anchor="t"/>
          <a:lstStyle/>
          <a:p>
            <a:pPr indent="0" marL="0">
              <a:lnSpc>
                <a:spcPct val="130000"/>
              </a:lnSpc>
              <a:buNone/>
            </a:pPr>
            <a:r>
              <a:rPr lang="en-US" sz="1400" dirty="0">
                <a:solidFill>
                  <a:srgbClr val="FFFFFF"/>
                </a:solidFill>
                <a:latin typeface="Arial" pitchFamily="34" charset="0"/>
                <a:ea typeface="Arial" pitchFamily="34" charset="-122"/>
                <a:cs typeface="Arial" pitchFamily="34" charset="-120"/>
              </a:rPr>
              <a:t>A team building a multi-agent system notices that when the coordinator sends a task description to a subagent, the subagent performs better when given goals and quality criteria rather than step-by-step procedures. Why is this the case?</a:t>
            </a:r>
            <a:endParaRPr lang="en-US" sz="1400" dirty="0"/>
          </a:p>
        </p:txBody>
      </p:sp>
      <p:sp>
        <p:nvSpPr>
          <p:cNvPr id="9" name="Shape 7"/>
          <p:cNvSpPr/>
          <p:nvPr/>
        </p:nvSpPr>
        <p:spPr>
          <a:xfrm>
            <a:off x="548640" y="2176272"/>
            <a:ext cx="365760" cy="365760"/>
          </a:xfrm>
          <a:prstGeom prst="ellipse">
            <a:avLst/>
          </a:prstGeom>
          <a:solidFill>
            <a:srgbClr val="21262D"/>
          </a:solidFill>
          <a:ln w="19050">
            <a:solidFill>
              <a:srgbClr val="58A6FF"/>
            </a:solidFill>
            <a:prstDash val="solid"/>
          </a:ln>
        </p:spPr>
      </p:sp>
      <p:sp>
        <p:nvSpPr>
          <p:cNvPr id="10" name="Text 8"/>
          <p:cNvSpPr/>
          <p:nvPr/>
        </p:nvSpPr>
        <p:spPr>
          <a:xfrm>
            <a:off x="548640" y="2176272"/>
            <a:ext cx="365760" cy="365760"/>
          </a:xfrm>
          <a:prstGeom prst="rect">
            <a:avLst/>
          </a:prstGeom>
          <a:noFill/>
          <a:ln/>
        </p:spPr>
        <p:txBody>
          <a:bodyPr wrap="square" lIns="0" tIns="0" rIns="0" bIns="0" rtlCol="0" anchor="ctr"/>
          <a:lstStyle/>
          <a:p>
            <a:pPr algn="ctr" indent="0" marL="0">
              <a:buNone/>
            </a:pPr>
            <a:r>
              <a:rPr lang="en-US" sz="1400" b="1" dirty="0">
                <a:solidFill>
                  <a:srgbClr val="58A6FF"/>
                </a:solidFill>
                <a:latin typeface="Arial" pitchFamily="34" charset="0"/>
                <a:ea typeface="Arial" pitchFamily="34" charset="-122"/>
                <a:cs typeface="Arial" pitchFamily="34" charset="-120"/>
              </a:rPr>
              <a:t>A</a:t>
            </a:r>
            <a:endParaRPr lang="en-US" sz="1400" dirty="0"/>
          </a:p>
        </p:txBody>
      </p:sp>
      <p:sp>
        <p:nvSpPr>
          <p:cNvPr id="11" name="Text 9"/>
          <p:cNvSpPr/>
          <p:nvPr/>
        </p:nvSpPr>
        <p:spPr>
          <a:xfrm>
            <a:off x="1051560" y="21031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Goals and quality criteria allow the subagent to reason about the best approach, leveraging its own capabilities rather than following rigid instructions</a:t>
            </a:r>
            <a:endParaRPr lang="en-US" sz="1200" dirty="0"/>
          </a:p>
        </p:txBody>
      </p:sp>
      <p:sp>
        <p:nvSpPr>
          <p:cNvPr id="12" name="Shape 10"/>
          <p:cNvSpPr/>
          <p:nvPr/>
        </p:nvSpPr>
        <p:spPr>
          <a:xfrm>
            <a:off x="548640" y="2862072"/>
            <a:ext cx="365760" cy="365760"/>
          </a:xfrm>
          <a:prstGeom prst="ellipse">
            <a:avLst/>
          </a:prstGeom>
          <a:solidFill>
            <a:srgbClr val="21262D"/>
          </a:solidFill>
          <a:ln w="19050">
            <a:solidFill>
              <a:srgbClr val="BC8CFF"/>
            </a:solidFill>
            <a:prstDash val="solid"/>
          </a:ln>
        </p:spPr>
      </p:sp>
      <p:sp>
        <p:nvSpPr>
          <p:cNvPr id="13" name="Text 11"/>
          <p:cNvSpPr/>
          <p:nvPr/>
        </p:nvSpPr>
        <p:spPr>
          <a:xfrm>
            <a:off x="548640" y="2862072"/>
            <a:ext cx="365760" cy="365760"/>
          </a:xfrm>
          <a:prstGeom prst="rect">
            <a:avLst/>
          </a:prstGeom>
          <a:noFill/>
          <a:ln/>
        </p:spPr>
        <p:txBody>
          <a:bodyPr wrap="square" lIns="0" tIns="0" rIns="0" bIns="0" rtlCol="0" anchor="ctr"/>
          <a:lstStyle/>
          <a:p>
            <a:pPr algn="ctr" indent="0" marL="0">
              <a:buNone/>
            </a:pPr>
            <a:r>
              <a:rPr lang="en-US" sz="1400" b="1" dirty="0">
                <a:solidFill>
                  <a:srgbClr val="BC8CFF"/>
                </a:solidFill>
                <a:latin typeface="Arial" pitchFamily="34" charset="0"/>
                <a:ea typeface="Arial" pitchFamily="34" charset="-122"/>
                <a:cs typeface="Arial" pitchFamily="34" charset="-120"/>
              </a:rPr>
              <a:t>B</a:t>
            </a:r>
            <a:endParaRPr lang="en-US" sz="1400" dirty="0"/>
          </a:p>
        </p:txBody>
      </p:sp>
      <p:sp>
        <p:nvSpPr>
          <p:cNvPr id="14" name="Text 12"/>
          <p:cNvSpPr/>
          <p:nvPr/>
        </p:nvSpPr>
        <p:spPr>
          <a:xfrm>
            <a:off x="1051560" y="27889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Step-by-step procedures exceed the subagent's context window limit</a:t>
            </a:r>
            <a:endParaRPr lang="en-US" sz="1200" dirty="0"/>
          </a:p>
        </p:txBody>
      </p:sp>
      <p:sp>
        <p:nvSpPr>
          <p:cNvPr id="15" name="Shape 13"/>
          <p:cNvSpPr/>
          <p:nvPr/>
        </p:nvSpPr>
        <p:spPr>
          <a:xfrm>
            <a:off x="548640" y="3547872"/>
            <a:ext cx="365760" cy="365760"/>
          </a:xfrm>
          <a:prstGeom prst="ellipse">
            <a:avLst/>
          </a:prstGeom>
          <a:solidFill>
            <a:srgbClr val="21262D"/>
          </a:solidFill>
          <a:ln w="19050">
            <a:solidFill>
              <a:srgbClr val="F0883E"/>
            </a:solidFill>
            <a:prstDash val="solid"/>
          </a:ln>
        </p:spPr>
      </p:sp>
      <p:sp>
        <p:nvSpPr>
          <p:cNvPr id="16" name="Text 14"/>
          <p:cNvSpPr/>
          <p:nvPr/>
        </p:nvSpPr>
        <p:spPr>
          <a:xfrm>
            <a:off x="548640" y="3547872"/>
            <a:ext cx="365760" cy="365760"/>
          </a:xfrm>
          <a:prstGeom prst="rect">
            <a:avLst/>
          </a:prstGeom>
          <a:noFill/>
          <a:ln/>
        </p:spPr>
        <p:txBody>
          <a:bodyPr wrap="square" lIns="0" tIns="0" rIns="0" bIns="0" rtlCol="0" anchor="ctr"/>
          <a:lstStyle/>
          <a:p>
            <a:pPr algn="ctr" indent="0" marL="0">
              <a:buNone/>
            </a:pPr>
            <a:r>
              <a:rPr lang="en-US" sz="1400" b="1" dirty="0">
                <a:solidFill>
                  <a:srgbClr val="F0883E"/>
                </a:solidFill>
                <a:latin typeface="Arial" pitchFamily="34" charset="0"/>
                <a:ea typeface="Arial" pitchFamily="34" charset="-122"/>
                <a:cs typeface="Arial" pitchFamily="34" charset="-120"/>
              </a:rPr>
              <a:t>C</a:t>
            </a:r>
            <a:endParaRPr lang="en-US" sz="1400" dirty="0"/>
          </a:p>
        </p:txBody>
      </p:sp>
      <p:sp>
        <p:nvSpPr>
          <p:cNvPr id="17" name="Text 15"/>
          <p:cNvSpPr/>
          <p:nvPr/>
        </p:nvSpPr>
        <p:spPr>
          <a:xfrm>
            <a:off x="1051560" y="34747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Subagents are only capable of executing goals, not following procedures</a:t>
            </a:r>
            <a:endParaRPr lang="en-US" sz="1200" dirty="0"/>
          </a:p>
        </p:txBody>
      </p:sp>
      <p:sp>
        <p:nvSpPr>
          <p:cNvPr id="18" name="Shape 16"/>
          <p:cNvSpPr/>
          <p:nvPr/>
        </p:nvSpPr>
        <p:spPr>
          <a:xfrm>
            <a:off x="548640" y="4233672"/>
            <a:ext cx="365760" cy="365760"/>
          </a:xfrm>
          <a:prstGeom prst="ellipse">
            <a:avLst/>
          </a:prstGeom>
          <a:solidFill>
            <a:srgbClr val="21262D"/>
          </a:solidFill>
          <a:ln w="19050">
            <a:solidFill>
              <a:srgbClr val="3FB950"/>
            </a:solidFill>
            <a:prstDash val="solid"/>
          </a:ln>
        </p:spPr>
      </p:sp>
      <p:sp>
        <p:nvSpPr>
          <p:cNvPr id="19" name="Text 17"/>
          <p:cNvSpPr/>
          <p:nvPr/>
        </p:nvSpPr>
        <p:spPr>
          <a:xfrm>
            <a:off x="548640" y="4233672"/>
            <a:ext cx="365760" cy="365760"/>
          </a:xfrm>
          <a:prstGeom prst="rect">
            <a:avLst/>
          </a:prstGeom>
          <a:noFill/>
          <a:ln/>
        </p:spPr>
        <p:txBody>
          <a:bodyPr wrap="square" lIns="0" tIns="0" rIns="0" bIns="0" rtlCol="0" anchor="ctr"/>
          <a:lstStyle/>
          <a:p>
            <a:pPr algn="ctr" indent="0" marL="0">
              <a:buNone/>
            </a:pPr>
            <a:r>
              <a:rPr lang="en-US" sz="1400" b="1" dirty="0">
                <a:solidFill>
                  <a:srgbClr val="3FB950"/>
                </a:solidFill>
                <a:latin typeface="Arial" pitchFamily="34" charset="0"/>
                <a:ea typeface="Arial" pitchFamily="34" charset="-122"/>
                <a:cs typeface="Arial" pitchFamily="34" charset="-120"/>
              </a:rPr>
              <a:t>D</a:t>
            </a:r>
            <a:endParaRPr lang="en-US" sz="1400" dirty="0"/>
          </a:p>
        </p:txBody>
      </p:sp>
      <p:sp>
        <p:nvSpPr>
          <p:cNvPr id="20" name="Text 18"/>
          <p:cNvSpPr/>
          <p:nvPr/>
        </p:nvSpPr>
        <p:spPr>
          <a:xfrm>
            <a:off x="1051560" y="4160520"/>
            <a:ext cx="7498080" cy="548640"/>
          </a:xfrm>
          <a:prstGeom prst="rect">
            <a:avLst/>
          </a:prstGeom>
          <a:noFill/>
          <a:ln/>
        </p:spPr>
        <p:txBody>
          <a:bodyPr wrap="square" rtlCol="0" anchor="ctr"/>
          <a:lstStyle/>
          <a:p>
            <a:pPr indent="0" marL="0">
              <a:lnSpc>
                <a:spcPct val="120000"/>
              </a:lnSpc>
              <a:buNone/>
            </a:pPr>
            <a:r>
              <a:rPr lang="en-US" sz="1200" dirty="0">
                <a:solidFill>
                  <a:srgbClr val="E6EDF3"/>
                </a:solidFill>
                <a:latin typeface="Arial" pitchFamily="34" charset="0"/>
                <a:ea typeface="Arial" pitchFamily="34" charset="-122"/>
                <a:cs typeface="Arial" pitchFamily="34" charset="-120"/>
              </a:rPr>
              <a:t>Step-by-step procedures introduce latency in the subagent's execution</a:t>
            </a:r>
            <a:endParaRPr lang="en-US" sz="1200" dirty="0"/>
          </a:p>
        </p:txBody>
      </p:sp>
      <p:sp>
        <p:nvSpPr>
          <p:cNvPr id="21" name="Text 19"/>
          <p:cNvSpPr/>
          <p:nvPr/>
        </p:nvSpPr>
        <p:spPr>
          <a:xfrm>
            <a:off x="2286000" y="4617720"/>
            <a:ext cx="4572000" cy="274320"/>
          </a:xfrm>
          <a:prstGeom prst="rect">
            <a:avLst/>
          </a:prstGeom>
          <a:noFill/>
          <a:ln/>
        </p:spPr>
        <p:txBody>
          <a:bodyPr wrap="square" rtlCol="0" anchor="ctr"/>
          <a:lstStyle/>
          <a:p>
            <a:pPr algn="ctr" indent="0" marL="0">
              <a:buNone/>
            </a:pPr>
            <a:r>
              <a:rPr lang="en-US" sz="1000" b="1" dirty="0">
                <a:solidFill>
                  <a:srgbClr val="E3B341"/>
                </a:solidFill>
                <a:latin typeface="Arial" pitchFamily="34" charset="0"/>
                <a:ea typeface="Arial" pitchFamily="34" charset="-122"/>
                <a:cs typeface="Arial" pitchFamily="34" charset="-120"/>
              </a:rPr>
              <a:t>▶  CLICK / NEXT SLIDE FOR ANSWER</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611</Slides>
  <Notes>611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611</vt:i4>
      </vt:variant>
    </vt:vector>
  </HeadingPairs>
  <TitlesOfParts>
    <vt:vector size="6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lpstr>Slide 304</vt:lpstr>
      <vt:lpstr>Slide 305</vt:lpstr>
      <vt:lpstr>Slide 306</vt:lpstr>
      <vt:lpstr>Slide 307</vt:lpstr>
      <vt:lpstr>Slide 308</vt:lpstr>
      <vt:lpstr>Slide 309</vt:lpstr>
      <vt:lpstr>Slide 310</vt:lpstr>
      <vt:lpstr>Slide 311</vt:lpstr>
      <vt:lpstr>Slide 312</vt:lpstr>
      <vt:lpstr>Slide 313</vt:lpstr>
      <vt:lpstr>Slide 314</vt:lpstr>
      <vt:lpstr>Slide 315</vt:lpstr>
      <vt:lpstr>Slide 316</vt:lpstr>
      <vt:lpstr>Slide 317</vt:lpstr>
      <vt:lpstr>Slide 318</vt:lpstr>
      <vt:lpstr>Slide 319</vt:lpstr>
      <vt:lpstr>Slide 320</vt:lpstr>
      <vt:lpstr>Slide 321</vt:lpstr>
      <vt:lpstr>Slide 322</vt:lpstr>
      <vt:lpstr>Slide 323</vt:lpstr>
      <vt:lpstr>Slide 324</vt:lpstr>
      <vt:lpstr>Slide 325</vt:lpstr>
      <vt:lpstr>Slide 326</vt:lpstr>
      <vt:lpstr>Slide 327</vt:lpstr>
      <vt:lpstr>Slide 328</vt:lpstr>
      <vt:lpstr>Slide 329</vt:lpstr>
      <vt:lpstr>Slide 330</vt:lpstr>
      <vt:lpstr>Slide 331</vt:lpstr>
      <vt:lpstr>Slide 332</vt:lpstr>
      <vt:lpstr>Slide 333</vt:lpstr>
      <vt:lpstr>Slide 334</vt:lpstr>
      <vt:lpstr>Slide 335</vt:lpstr>
      <vt:lpstr>Slide 336</vt:lpstr>
      <vt:lpstr>Slide 337</vt:lpstr>
      <vt:lpstr>Slide 338</vt:lpstr>
      <vt:lpstr>Slide 339</vt:lpstr>
      <vt:lpstr>Slide 340</vt:lpstr>
      <vt:lpstr>Slide 341</vt:lpstr>
      <vt:lpstr>Slide 342</vt:lpstr>
      <vt:lpstr>Slide 343</vt:lpstr>
      <vt:lpstr>Slide 344</vt:lpstr>
      <vt:lpstr>Slide 345</vt:lpstr>
      <vt:lpstr>Slide 346</vt:lpstr>
      <vt:lpstr>Slide 347</vt:lpstr>
      <vt:lpstr>Slide 348</vt:lpstr>
      <vt:lpstr>Slide 349</vt:lpstr>
      <vt:lpstr>Slide 350</vt:lpstr>
      <vt:lpstr>Slide 351</vt:lpstr>
      <vt:lpstr>Slide 352</vt:lpstr>
      <vt:lpstr>Slide 353</vt:lpstr>
      <vt:lpstr>Slide 354</vt:lpstr>
      <vt:lpstr>Slide 355</vt:lpstr>
      <vt:lpstr>Slide 356</vt:lpstr>
      <vt:lpstr>Slide 357</vt:lpstr>
      <vt:lpstr>Slide 358</vt:lpstr>
      <vt:lpstr>Slide 359</vt:lpstr>
      <vt:lpstr>Slide 360</vt:lpstr>
      <vt:lpstr>Slide 361</vt:lpstr>
      <vt:lpstr>Slide 362</vt:lpstr>
      <vt:lpstr>Slide 363</vt:lpstr>
      <vt:lpstr>Slide 364</vt:lpstr>
      <vt:lpstr>Slide 365</vt:lpstr>
      <vt:lpstr>Slide 366</vt:lpstr>
      <vt:lpstr>Slide 367</vt:lpstr>
      <vt:lpstr>Slide 368</vt:lpstr>
      <vt:lpstr>Slide 369</vt:lpstr>
      <vt:lpstr>Slide 370</vt:lpstr>
      <vt:lpstr>Slide 371</vt:lpstr>
      <vt:lpstr>Slide 372</vt:lpstr>
      <vt:lpstr>Slide 373</vt:lpstr>
      <vt:lpstr>Slide 374</vt:lpstr>
      <vt:lpstr>Slide 375</vt:lpstr>
      <vt:lpstr>Slide 376</vt:lpstr>
      <vt:lpstr>Slide 377</vt:lpstr>
      <vt:lpstr>Slide 378</vt:lpstr>
      <vt:lpstr>Slide 379</vt:lpstr>
      <vt:lpstr>Slide 380</vt:lpstr>
      <vt:lpstr>Slide 381</vt:lpstr>
      <vt:lpstr>Slide 382</vt:lpstr>
      <vt:lpstr>Slide 383</vt:lpstr>
      <vt:lpstr>Slide 384</vt:lpstr>
      <vt:lpstr>Slide 385</vt:lpstr>
      <vt:lpstr>Slide 386</vt:lpstr>
      <vt:lpstr>Slide 387</vt:lpstr>
      <vt:lpstr>Slide 388</vt:lpstr>
      <vt:lpstr>Slide 389</vt:lpstr>
      <vt:lpstr>Slide 390</vt:lpstr>
      <vt:lpstr>Slide 391</vt:lpstr>
      <vt:lpstr>Slide 392</vt:lpstr>
      <vt:lpstr>Slide 393</vt:lpstr>
      <vt:lpstr>Slide 394</vt:lpstr>
      <vt:lpstr>Slide 395</vt:lpstr>
      <vt:lpstr>Slide 396</vt:lpstr>
      <vt:lpstr>Slide 397</vt:lpstr>
      <vt:lpstr>Slide 398</vt:lpstr>
      <vt:lpstr>Slide 399</vt:lpstr>
      <vt:lpstr>Slide 400</vt:lpstr>
      <vt:lpstr>Slide 401</vt:lpstr>
      <vt:lpstr>Slide 402</vt:lpstr>
      <vt:lpstr>Slide 403</vt:lpstr>
      <vt:lpstr>Slide 404</vt:lpstr>
      <vt:lpstr>Slide 405</vt:lpstr>
      <vt:lpstr>Slide 406</vt:lpstr>
      <vt:lpstr>Slide 407</vt:lpstr>
      <vt:lpstr>Slide 408</vt:lpstr>
      <vt:lpstr>Slide 409</vt:lpstr>
      <vt:lpstr>Slide 410</vt:lpstr>
      <vt:lpstr>Slide 411</vt:lpstr>
      <vt:lpstr>Slide 412</vt:lpstr>
      <vt:lpstr>Slide 413</vt:lpstr>
      <vt:lpstr>Slide 414</vt:lpstr>
      <vt:lpstr>Slide 415</vt:lpstr>
      <vt:lpstr>Slide 416</vt:lpstr>
      <vt:lpstr>Slide 417</vt:lpstr>
      <vt:lpstr>Slide 418</vt:lpstr>
      <vt:lpstr>Slide 419</vt:lpstr>
      <vt:lpstr>Slide 420</vt:lpstr>
      <vt:lpstr>Slide 421</vt:lpstr>
      <vt:lpstr>Slide 422</vt:lpstr>
      <vt:lpstr>Slide 423</vt:lpstr>
      <vt:lpstr>Slide 424</vt:lpstr>
      <vt:lpstr>Slide 425</vt:lpstr>
      <vt:lpstr>Slide 426</vt:lpstr>
      <vt:lpstr>Slide 427</vt:lpstr>
      <vt:lpstr>Slide 428</vt:lpstr>
      <vt:lpstr>Slide 429</vt:lpstr>
      <vt:lpstr>Slide 430</vt:lpstr>
      <vt:lpstr>Slide 431</vt:lpstr>
      <vt:lpstr>Slide 432</vt:lpstr>
      <vt:lpstr>Slide 433</vt:lpstr>
      <vt:lpstr>Slide 434</vt:lpstr>
      <vt:lpstr>Slide 435</vt:lpstr>
      <vt:lpstr>Slide 436</vt:lpstr>
      <vt:lpstr>Slide 437</vt:lpstr>
      <vt:lpstr>Slide 438</vt:lpstr>
      <vt:lpstr>Slide 439</vt:lpstr>
      <vt:lpstr>Slide 440</vt:lpstr>
      <vt:lpstr>Slide 441</vt:lpstr>
      <vt:lpstr>Slide 442</vt:lpstr>
      <vt:lpstr>Slide 443</vt:lpstr>
      <vt:lpstr>Slide 444</vt:lpstr>
      <vt:lpstr>Slide 445</vt:lpstr>
      <vt:lpstr>Slide 446</vt:lpstr>
      <vt:lpstr>Slide 447</vt:lpstr>
      <vt:lpstr>Slide 448</vt:lpstr>
      <vt:lpstr>Slide 449</vt:lpstr>
      <vt:lpstr>Slide 450</vt:lpstr>
      <vt:lpstr>Slide 451</vt:lpstr>
      <vt:lpstr>Slide 452</vt:lpstr>
      <vt:lpstr>Slide 453</vt:lpstr>
      <vt:lpstr>Slide 454</vt:lpstr>
      <vt:lpstr>Slide 455</vt:lpstr>
      <vt:lpstr>Slide 456</vt:lpstr>
      <vt:lpstr>Slide 457</vt:lpstr>
      <vt:lpstr>Slide 458</vt:lpstr>
      <vt:lpstr>Slide 459</vt:lpstr>
      <vt:lpstr>Slide 460</vt:lpstr>
      <vt:lpstr>Slide 461</vt:lpstr>
      <vt:lpstr>Slide 462</vt:lpstr>
      <vt:lpstr>Slide 463</vt:lpstr>
      <vt:lpstr>Slide 464</vt:lpstr>
      <vt:lpstr>Slide 465</vt:lpstr>
      <vt:lpstr>Slide 466</vt:lpstr>
      <vt:lpstr>Slide 467</vt:lpstr>
      <vt:lpstr>Slide 468</vt:lpstr>
      <vt:lpstr>Slide 469</vt:lpstr>
      <vt:lpstr>Slide 470</vt:lpstr>
      <vt:lpstr>Slide 471</vt:lpstr>
      <vt:lpstr>Slide 472</vt:lpstr>
      <vt:lpstr>Slide 473</vt:lpstr>
      <vt:lpstr>Slide 474</vt:lpstr>
      <vt:lpstr>Slide 475</vt:lpstr>
      <vt:lpstr>Slide 476</vt:lpstr>
      <vt:lpstr>Slide 477</vt:lpstr>
      <vt:lpstr>Slide 478</vt:lpstr>
      <vt:lpstr>Slide 479</vt:lpstr>
      <vt:lpstr>Slide 480</vt:lpstr>
      <vt:lpstr>Slide 481</vt:lpstr>
      <vt:lpstr>Slide 482</vt:lpstr>
      <vt:lpstr>Slide 483</vt:lpstr>
      <vt:lpstr>Slide 484</vt:lpstr>
      <vt:lpstr>Slide 485</vt:lpstr>
      <vt:lpstr>Slide 486</vt:lpstr>
      <vt:lpstr>Slide 487</vt:lpstr>
      <vt:lpstr>Slide 488</vt:lpstr>
      <vt:lpstr>Slide 489</vt:lpstr>
      <vt:lpstr>Slide 490</vt:lpstr>
      <vt:lpstr>Slide 491</vt:lpstr>
      <vt:lpstr>Slide 492</vt:lpstr>
      <vt:lpstr>Slide 493</vt:lpstr>
      <vt:lpstr>Slide 494</vt:lpstr>
      <vt:lpstr>Slide 495</vt:lpstr>
      <vt:lpstr>Slide 496</vt:lpstr>
      <vt:lpstr>Slide 497</vt:lpstr>
      <vt:lpstr>Slide 498</vt:lpstr>
      <vt:lpstr>Slide 499</vt:lpstr>
      <vt:lpstr>Slide 500</vt:lpstr>
      <vt:lpstr>Slide 501</vt:lpstr>
      <vt:lpstr>Slide 502</vt:lpstr>
      <vt:lpstr>Slide 503</vt:lpstr>
      <vt:lpstr>Slide 504</vt:lpstr>
      <vt:lpstr>Slide 505</vt:lpstr>
      <vt:lpstr>Slide 506</vt:lpstr>
      <vt:lpstr>Slide 507</vt:lpstr>
      <vt:lpstr>Slide 508</vt:lpstr>
      <vt:lpstr>Slide 509</vt:lpstr>
      <vt:lpstr>Slide 510</vt:lpstr>
      <vt:lpstr>Slide 511</vt:lpstr>
      <vt:lpstr>Slide 512</vt:lpstr>
      <vt:lpstr>Slide 513</vt:lpstr>
      <vt:lpstr>Slide 514</vt:lpstr>
      <vt:lpstr>Slide 515</vt:lpstr>
      <vt:lpstr>Slide 516</vt:lpstr>
      <vt:lpstr>Slide 517</vt:lpstr>
      <vt:lpstr>Slide 518</vt:lpstr>
      <vt:lpstr>Slide 519</vt:lpstr>
      <vt:lpstr>Slide 520</vt:lpstr>
      <vt:lpstr>Slide 521</vt:lpstr>
      <vt:lpstr>Slide 522</vt:lpstr>
      <vt:lpstr>Slide 523</vt:lpstr>
      <vt:lpstr>Slide 524</vt:lpstr>
      <vt:lpstr>Slide 525</vt:lpstr>
      <vt:lpstr>Slide 526</vt:lpstr>
      <vt:lpstr>Slide 527</vt:lpstr>
      <vt:lpstr>Slide 528</vt:lpstr>
      <vt:lpstr>Slide 529</vt:lpstr>
      <vt:lpstr>Slide 530</vt:lpstr>
      <vt:lpstr>Slide 531</vt:lpstr>
      <vt:lpstr>Slide 532</vt:lpstr>
      <vt:lpstr>Slide 533</vt:lpstr>
      <vt:lpstr>Slide 534</vt:lpstr>
      <vt:lpstr>Slide 535</vt:lpstr>
      <vt:lpstr>Slide 536</vt:lpstr>
      <vt:lpstr>Slide 537</vt:lpstr>
      <vt:lpstr>Slide 538</vt:lpstr>
      <vt:lpstr>Slide 539</vt:lpstr>
      <vt:lpstr>Slide 540</vt:lpstr>
      <vt:lpstr>Slide 541</vt:lpstr>
      <vt:lpstr>Slide 542</vt:lpstr>
      <vt:lpstr>Slide 543</vt:lpstr>
      <vt:lpstr>Slide 544</vt:lpstr>
      <vt:lpstr>Slide 545</vt:lpstr>
      <vt:lpstr>Slide 546</vt:lpstr>
      <vt:lpstr>Slide 547</vt:lpstr>
      <vt:lpstr>Slide 548</vt:lpstr>
      <vt:lpstr>Slide 549</vt:lpstr>
      <vt:lpstr>Slide 550</vt:lpstr>
      <vt:lpstr>Slide 551</vt:lpstr>
      <vt:lpstr>Slide 552</vt:lpstr>
      <vt:lpstr>Slide 553</vt:lpstr>
      <vt:lpstr>Slide 554</vt:lpstr>
      <vt:lpstr>Slide 555</vt:lpstr>
      <vt:lpstr>Slide 556</vt:lpstr>
      <vt:lpstr>Slide 557</vt:lpstr>
      <vt:lpstr>Slide 558</vt:lpstr>
      <vt:lpstr>Slide 559</vt:lpstr>
      <vt:lpstr>Slide 560</vt:lpstr>
      <vt:lpstr>Slide 561</vt:lpstr>
      <vt:lpstr>Slide 562</vt:lpstr>
      <vt:lpstr>Slide 563</vt:lpstr>
      <vt:lpstr>Slide 564</vt:lpstr>
      <vt:lpstr>Slide 565</vt:lpstr>
      <vt:lpstr>Slide 566</vt:lpstr>
      <vt:lpstr>Slide 567</vt:lpstr>
      <vt:lpstr>Slide 568</vt:lpstr>
      <vt:lpstr>Slide 569</vt:lpstr>
      <vt:lpstr>Slide 570</vt:lpstr>
      <vt:lpstr>Slide 571</vt:lpstr>
      <vt:lpstr>Slide 572</vt:lpstr>
      <vt:lpstr>Slide 573</vt:lpstr>
      <vt:lpstr>Slide 574</vt:lpstr>
      <vt:lpstr>Slide 575</vt:lpstr>
      <vt:lpstr>Slide 576</vt:lpstr>
      <vt:lpstr>Slide 577</vt:lpstr>
      <vt:lpstr>Slide 578</vt:lpstr>
      <vt:lpstr>Slide 579</vt:lpstr>
      <vt:lpstr>Slide 580</vt:lpstr>
      <vt:lpstr>Slide 581</vt:lpstr>
      <vt:lpstr>Slide 582</vt:lpstr>
      <vt:lpstr>Slide 583</vt:lpstr>
      <vt:lpstr>Slide 584</vt:lpstr>
      <vt:lpstr>Slide 585</vt:lpstr>
      <vt:lpstr>Slide 586</vt:lpstr>
      <vt:lpstr>Slide 587</vt:lpstr>
      <vt:lpstr>Slide 588</vt:lpstr>
      <vt:lpstr>Slide 589</vt:lpstr>
      <vt:lpstr>Slide 590</vt:lpstr>
      <vt:lpstr>Slide 591</vt:lpstr>
      <vt:lpstr>Slide 592</vt:lpstr>
      <vt:lpstr>Slide 593</vt:lpstr>
      <vt:lpstr>Slide 594</vt:lpstr>
      <vt:lpstr>Slide 595</vt:lpstr>
      <vt:lpstr>Slide 596</vt:lpstr>
      <vt:lpstr>Slide 597</vt:lpstr>
      <vt:lpstr>Slide 598</vt:lpstr>
      <vt:lpstr>Slide 599</vt:lpstr>
      <vt:lpstr>Slide 600</vt:lpstr>
      <vt:lpstr>Slide 601</vt:lpstr>
      <vt:lpstr>Slide 602</vt:lpstr>
      <vt:lpstr>Slide 603</vt:lpstr>
      <vt:lpstr>Slide 604</vt:lpstr>
      <vt:lpstr>Slide 605</vt:lpstr>
      <vt:lpstr>Slide 606</vt:lpstr>
      <vt:lpstr>Slide 607</vt:lpstr>
      <vt:lpstr>Slide 608</vt:lpstr>
      <vt:lpstr>Slide 609</vt:lpstr>
      <vt:lpstr>Slide 610</vt:lpstr>
      <vt:lpstr>Slide 611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CCA-F Study Guide — Claude Certified Architect Foundations</dc:title>
  <dc:subject>PptxGenJS Presentation</dc:subject>
  <dc:creator>Vijay Gokarn</dc:creator>
  <cp:lastModifiedBy>Vijay Gokarn</cp:lastModifiedBy>
  <cp:revision>1</cp:revision>
  <dcterms:created xsi:type="dcterms:W3CDTF">2026-07-26T18:38:25Z</dcterms:created>
  <dcterms:modified xsi:type="dcterms:W3CDTF">2026-07-26T18:38:25Z</dcterms:modified>
</cp:coreProperties>
</file>